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44"/>
  </p:notesMasterIdLst>
  <p:sldIdLst>
    <p:sldId id="256" r:id="rId2"/>
    <p:sldId id="291" r:id="rId3"/>
    <p:sldId id="331" r:id="rId4"/>
    <p:sldId id="332" r:id="rId5"/>
    <p:sldId id="333" r:id="rId6"/>
    <p:sldId id="334" r:id="rId7"/>
    <p:sldId id="341" r:id="rId8"/>
    <p:sldId id="342" r:id="rId9"/>
    <p:sldId id="343" r:id="rId10"/>
    <p:sldId id="344" r:id="rId11"/>
    <p:sldId id="345" r:id="rId12"/>
    <p:sldId id="346" r:id="rId13"/>
    <p:sldId id="347" r:id="rId14"/>
    <p:sldId id="348" r:id="rId15"/>
    <p:sldId id="340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9" r:id="rId35"/>
    <p:sldId id="370" r:id="rId36"/>
    <p:sldId id="371" r:id="rId37"/>
    <p:sldId id="372" r:id="rId38"/>
    <p:sldId id="373" r:id="rId39"/>
    <p:sldId id="374" r:id="rId40"/>
    <p:sldId id="375" r:id="rId41"/>
    <p:sldId id="376" r:id="rId42"/>
    <p:sldId id="377" r:id="rId43"/>
    <p:sldId id="378" r:id="rId44"/>
    <p:sldId id="379" r:id="rId45"/>
    <p:sldId id="380" r:id="rId46"/>
    <p:sldId id="381" r:id="rId47"/>
    <p:sldId id="382" r:id="rId48"/>
    <p:sldId id="383" r:id="rId49"/>
    <p:sldId id="384" r:id="rId50"/>
    <p:sldId id="385" r:id="rId51"/>
    <p:sldId id="386" r:id="rId52"/>
    <p:sldId id="387" r:id="rId53"/>
    <p:sldId id="388" r:id="rId54"/>
    <p:sldId id="390" r:id="rId55"/>
    <p:sldId id="391" r:id="rId56"/>
    <p:sldId id="392" r:id="rId57"/>
    <p:sldId id="393" r:id="rId58"/>
    <p:sldId id="394" r:id="rId59"/>
    <p:sldId id="395" r:id="rId60"/>
    <p:sldId id="396" r:id="rId61"/>
    <p:sldId id="397" r:id="rId62"/>
    <p:sldId id="398" r:id="rId63"/>
    <p:sldId id="399" r:id="rId64"/>
    <p:sldId id="400" r:id="rId65"/>
    <p:sldId id="401" r:id="rId66"/>
    <p:sldId id="402" r:id="rId67"/>
    <p:sldId id="403" r:id="rId68"/>
    <p:sldId id="408" r:id="rId69"/>
    <p:sldId id="410" r:id="rId70"/>
    <p:sldId id="413" r:id="rId71"/>
    <p:sldId id="414" r:id="rId72"/>
    <p:sldId id="412" r:id="rId73"/>
    <p:sldId id="404" r:id="rId74"/>
    <p:sldId id="415" r:id="rId75"/>
    <p:sldId id="416" r:id="rId76"/>
    <p:sldId id="417" r:id="rId77"/>
    <p:sldId id="418" r:id="rId78"/>
    <p:sldId id="419" r:id="rId79"/>
    <p:sldId id="405" r:id="rId80"/>
    <p:sldId id="420" r:id="rId81"/>
    <p:sldId id="421" r:id="rId82"/>
    <p:sldId id="422" r:id="rId83"/>
    <p:sldId id="423" r:id="rId84"/>
    <p:sldId id="424" r:id="rId85"/>
    <p:sldId id="406" r:id="rId86"/>
    <p:sldId id="425" r:id="rId87"/>
    <p:sldId id="426" r:id="rId88"/>
    <p:sldId id="427" r:id="rId89"/>
    <p:sldId id="428" r:id="rId90"/>
    <p:sldId id="429" r:id="rId91"/>
    <p:sldId id="407" r:id="rId92"/>
    <p:sldId id="430" r:id="rId93"/>
    <p:sldId id="431" r:id="rId94"/>
    <p:sldId id="432" r:id="rId95"/>
    <p:sldId id="433" r:id="rId96"/>
    <p:sldId id="434" r:id="rId97"/>
    <p:sldId id="317" r:id="rId98"/>
    <p:sldId id="435" r:id="rId99"/>
    <p:sldId id="436" r:id="rId100"/>
    <p:sldId id="441" r:id="rId101"/>
    <p:sldId id="442" r:id="rId102"/>
    <p:sldId id="443" r:id="rId103"/>
    <p:sldId id="447" r:id="rId104"/>
    <p:sldId id="437" r:id="rId105"/>
    <p:sldId id="444" r:id="rId106"/>
    <p:sldId id="445" r:id="rId107"/>
    <p:sldId id="446" r:id="rId108"/>
    <p:sldId id="448" r:id="rId109"/>
    <p:sldId id="438" r:id="rId110"/>
    <p:sldId id="449" r:id="rId111"/>
    <p:sldId id="450" r:id="rId112"/>
    <p:sldId id="451" r:id="rId113"/>
    <p:sldId id="452" r:id="rId114"/>
    <p:sldId id="439" r:id="rId115"/>
    <p:sldId id="453" r:id="rId116"/>
    <p:sldId id="454" r:id="rId117"/>
    <p:sldId id="455" r:id="rId118"/>
    <p:sldId id="456" r:id="rId119"/>
    <p:sldId id="440" r:id="rId120"/>
    <p:sldId id="457" r:id="rId121"/>
    <p:sldId id="458" r:id="rId122"/>
    <p:sldId id="459" r:id="rId123"/>
    <p:sldId id="460" r:id="rId124"/>
    <p:sldId id="461" r:id="rId125"/>
    <p:sldId id="462" r:id="rId126"/>
    <p:sldId id="463" r:id="rId127"/>
    <p:sldId id="468" r:id="rId128"/>
    <p:sldId id="469" r:id="rId129"/>
    <p:sldId id="464" r:id="rId130"/>
    <p:sldId id="470" r:id="rId131"/>
    <p:sldId id="471" r:id="rId132"/>
    <p:sldId id="465" r:id="rId133"/>
    <p:sldId id="472" r:id="rId134"/>
    <p:sldId id="473" r:id="rId135"/>
    <p:sldId id="466" r:id="rId136"/>
    <p:sldId id="474" r:id="rId137"/>
    <p:sldId id="475" r:id="rId138"/>
    <p:sldId id="467" r:id="rId139"/>
    <p:sldId id="476" r:id="rId140"/>
    <p:sldId id="477" r:id="rId141"/>
    <p:sldId id="329" r:id="rId142"/>
    <p:sldId id="330" r:id="rId1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4F0"/>
    <a:srgbClr val="595959"/>
    <a:srgbClr val="7030A0"/>
    <a:srgbClr val="59A7FF"/>
    <a:srgbClr val="195489"/>
    <a:srgbClr val="9EAEF7"/>
    <a:srgbClr val="1E35A1"/>
    <a:srgbClr val="0C79F3"/>
    <a:srgbClr val="2170B7"/>
    <a:srgbClr val="00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BBC375-CF74-97E2-EA62-39C28275C7FE}" v="347" dt="2023-07-25T15:26:44.386"/>
    <p1510:client id="{53626A31-ADB6-92F4-603D-C0BD50D59B3D}" v="262" dt="2023-07-25T16:11:49.976"/>
    <p1510:client id="{8C33DDBC-A96B-8E05-2B82-60D85C6A6F4B}" v="11" dt="2023-07-25T16:15:42.027"/>
    <p1510:client id="{B51B6E37-E33F-1417-C69E-D27413E87E9B}" v="48" dt="2023-07-25T15:30:05.5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756" autoAdjust="0"/>
  </p:normalViewPr>
  <p:slideViewPr>
    <p:cSldViewPr snapToGrid="0">
      <p:cViewPr varScale="1">
        <p:scale>
          <a:sx n="119" d="100"/>
          <a:sy n="119" d="100"/>
        </p:scale>
        <p:origin x="775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7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Jose Taborda Nuñez" userId="48845958-7cdd-4263-9df3-b5c9aa594e34" providerId="ADAL" clId="{465D4205-ACFF-4C3C-9C71-A1F139A9F50A}"/>
    <pc:docChg chg="modSld">
      <pc:chgData name="Juan Jose Taborda Nuñez" userId="48845958-7cdd-4263-9df3-b5c9aa594e34" providerId="ADAL" clId="{465D4205-ACFF-4C3C-9C71-A1F139A9F50A}" dt="2023-07-26T00:15:21.232" v="10" actId="20577"/>
      <pc:docMkLst>
        <pc:docMk/>
      </pc:docMkLst>
      <pc:sldChg chg="modSp mod">
        <pc:chgData name="Juan Jose Taborda Nuñez" userId="48845958-7cdd-4263-9df3-b5c9aa594e34" providerId="ADAL" clId="{465D4205-ACFF-4C3C-9C71-A1F139A9F50A}" dt="2023-07-26T00:15:21.232" v="10" actId="20577"/>
        <pc:sldMkLst>
          <pc:docMk/>
          <pc:sldMk cId="3134817001" sldId="292"/>
        </pc:sldMkLst>
        <pc:spChg chg="mod">
          <ac:chgData name="Juan Jose Taborda Nuñez" userId="48845958-7cdd-4263-9df3-b5c9aa594e34" providerId="ADAL" clId="{465D4205-ACFF-4C3C-9C71-A1F139A9F50A}" dt="2023-07-26T00:15:21.232" v="10" actId="20577"/>
          <ac:spMkLst>
            <pc:docMk/>
            <pc:sldMk cId="3134817001" sldId="292"/>
            <ac:spMk id="19" creationId="{00000000-0000-0000-0000-000000000000}"/>
          </ac:spMkLst>
        </pc:spChg>
      </pc:sldChg>
    </pc:docChg>
  </pc:docChgLst>
  <pc:docChgLst>
    <pc:chgData name="Juan Jose Taborda Nuñez" userId="S::jtabordaj@uninorte.edu.co::48845958-7cdd-4263-9df3-b5c9aa594e34" providerId="AD" clId="Web-{8C33DDBC-A96B-8E05-2B82-60D85C6A6F4B}"/>
    <pc:docChg chg="modSld">
      <pc:chgData name="Juan Jose Taborda Nuñez" userId="S::jtabordaj@uninorte.edu.co::48845958-7cdd-4263-9df3-b5c9aa594e34" providerId="AD" clId="Web-{8C33DDBC-A96B-8E05-2B82-60D85C6A6F4B}" dt="2023-07-25T16:15:42.027" v="9"/>
      <pc:docMkLst>
        <pc:docMk/>
      </pc:docMkLst>
      <pc:sldChg chg="addSp delSp modSp">
        <pc:chgData name="Juan Jose Taborda Nuñez" userId="S::jtabordaj@uninorte.edu.co::48845958-7cdd-4263-9df3-b5c9aa594e34" providerId="AD" clId="Web-{8C33DDBC-A96B-8E05-2B82-60D85C6A6F4B}" dt="2023-07-25T16:15:42.027" v="9"/>
        <pc:sldMkLst>
          <pc:docMk/>
          <pc:sldMk cId="3134817001" sldId="292"/>
        </pc:sldMkLst>
        <pc:picChg chg="add del mod">
          <ac:chgData name="Juan Jose Taborda Nuñez" userId="S::jtabordaj@uninorte.edu.co::48845958-7cdd-4263-9df3-b5c9aa594e34" providerId="AD" clId="Web-{8C33DDBC-A96B-8E05-2B82-60D85C6A6F4B}" dt="2023-07-25T16:15:42.027" v="9"/>
          <ac:picMkLst>
            <pc:docMk/>
            <pc:sldMk cId="3134817001" sldId="292"/>
            <ac:picMk id="2" creationId="{7663DA25-5AB9-EAB4-708B-265BAAD08327}"/>
          </ac:picMkLst>
        </pc:picChg>
        <pc:picChg chg="del">
          <ac:chgData name="Juan Jose Taborda Nuñez" userId="S::jtabordaj@uninorte.edu.co::48845958-7cdd-4263-9df3-b5c9aa594e34" providerId="AD" clId="Web-{8C33DDBC-A96B-8E05-2B82-60D85C6A6F4B}" dt="2023-07-25T16:14:00.024" v="0"/>
          <ac:picMkLst>
            <pc:docMk/>
            <pc:sldMk cId="3134817001" sldId="292"/>
            <ac:picMk id="3" creationId="{3C96F595-757A-0D61-5F32-C06CAFCD7D7B}"/>
          </ac:picMkLst>
        </pc:picChg>
      </pc:sldChg>
    </pc:docChg>
  </pc:docChgLst>
  <pc:docChgLst>
    <pc:chgData name="Juan Jose Taborda Nuñez" userId="S::jtabordaj@uninorte.edu.co::48845958-7cdd-4263-9df3-b5c9aa594e34" providerId="AD" clId="Web-{D683464D-2214-9FAC-8552-5B03A4A1BD0F}"/>
    <pc:docChg chg="modSld">
      <pc:chgData name="Juan Jose Taborda Nuñez" userId="S::jtabordaj@uninorte.edu.co::48845958-7cdd-4263-9df3-b5c9aa594e34" providerId="AD" clId="Web-{D683464D-2214-9FAC-8552-5B03A4A1BD0F}" dt="2023-07-24T18:43:33.263" v="5" actId="20577"/>
      <pc:docMkLst>
        <pc:docMk/>
      </pc:docMkLst>
      <pc:sldChg chg="modSp">
        <pc:chgData name="Juan Jose Taborda Nuñez" userId="S::jtabordaj@uninorte.edu.co::48845958-7cdd-4263-9df3-b5c9aa594e34" providerId="AD" clId="Web-{D683464D-2214-9FAC-8552-5B03A4A1BD0F}" dt="2023-07-24T18:43:33.263" v="5" actId="20577"/>
        <pc:sldMkLst>
          <pc:docMk/>
          <pc:sldMk cId="0" sldId="256"/>
        </pc:sldMkLst>
        <pc:spChg chg="mod">
          <ac:chgData name="Juan Jose Taborda Nuñez" userId="S::jtabordaj@uninorte.edu.co::48845958-7cdd-4263-9df3-b5c9aa594e34" providerId="AD" clId="Web-{D683464D-2214-9FAC-8552-5B03A4A1BD0F}" dt="2023-07-24T18:43:27.810" v="3" actId="20577"/>
          <ac:spMkLst>
            <pc:docMk/>
            <pc:sldMk cId="0" sldId="256"/>
            <ac:spMk id="55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D683464D-2214-9FAC-8552-5B03A4A1BD0F}" dt="2023-07-24T18:43:33.263" v="5" actId="20577"/>
          <ac:spMkLst>
            <pc:docMk/>
            <pc:sldMk cId="0" sldId="256"/>
            <ac:spMk id="56" creationId="{00000000-0000-0000-0000-000000000000}"/>
          </ac:spMkLst>
        </pc:spChg>
      </pc:sldChg>
    </pc:docChg>
  </pc:docChgLst>
  <pc:docChgLst>
    <pc:chgData name="Juan Jose Taborda Nuñez" userId="S::jtabordaj@uninorte.edu.co::48845958-7cdd-4263-9df3-b5c9aa594e34" providerId="AD" clId="Web-{53626A31-ADB6-92F4-603D-C0BD50D59B3D}"/>
    <pc:docChg chg="addSld modSld sldOrd">
      <pc:chgData name="Juan Jose Taborda Nuñez" userId="S::jtabordaj@uninorte.edu.co::48845958-7cdd-4263-9df3-b5c9aa594e34" providerId="AD" clId="Web-{53626A31-ADB6-92F4-603D-C0BD50D59B3D}" dt="2023-07-25T16:11:49.976" v="248" actId="1076"/>
      <pc:docMkLst>
        <pc:docMk/>
      </pc:docMkLst>
      <pc:sldChg chg="modSp">
        <pc:chgData name="Juan Jose Taborda Nuñez" userId="S::jtabordaj@uninorte.edu.co::48845958-7cdd-4263-9df3-b5c9aa594e34" providerId="AD" clId="Web-{53626A31-ADB6-92F4-603D-C0BD50D59B3D}" dt="2023-07-25T16:00:45.827" v="241" actId="1076"/>
        <pc:sldMkLst>
          <pc:docMk/>
          <pc:sldMk cId="2587935894" sldId="291"/>
        </pc:sldMkLst>
        <pc:spChg chg="mod">
          <ac:chgData name="Juan Jose Taborda Nuñez" userId="S::jtabordaj@uninorte.edu.co::48845958-7cdd-4263-9df3-b5c9aa594e34" providerId="AD" clId="Web-{53626A31-ADB6-92F4-603D-C0BD50D59B3D}" dt="2023-07-25T16:00:31.311" v="239" actId="14100"/>
          <ac:spMkLst>
            <pc:docMk/>
            <pc:sldMk cId="2587935894" sldId="291"/>
            <ac:spMk id="3" creationId="{B194BCE5-FA40-E80E-0A85-B0E3F57FC411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4:19.174" v="3" actId="20577"/>
          <ac:spMkLst>
            <pc:docMk/>
            <pc:sldMk cId="2587935894" sldId="291"/>
            <ac:spMk id="4" creationId="{45C46D60-9D5A-9B4E-2A25-96C657352A99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5:02.066" v="70" actId="20577"/>
          <ac:spMkLst>
            <pc:docMk/>
            <pc:sldMk cId="2587935894" sldId="291"/>
            <ac:spMk id="8" creationId="{861C8365-00F1-B4A3-7296-EC543F473476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6:00:33.936" v="240" actId="14100"/>
          <ac:spMkLst>
            <pc:docMk/>
            <pc:sldMk cId="2587935894" sldId="291"/>
            <ac:spMk id="11" creationId="{2E04A859-EC0D-BB1A-C27C-24758812F0BB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9:25.109" v="200" actId="20577"/>
          <ac:spMkLst>
            <pc:docMk/>
            <pc:sldMk cId="2587935894" sldId="291"/>
            <ac:spMk id="12" creationId="{B3A62BDE-C5DC-7CA0-054F-C8CE8A25ED6B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8:35.824" v="157" actId="20577"/>
          <ac:spMkLst>
            <pc:docMk/>
            <pc:sldMk cId="2587935894" sldId="291"/>
            <ac:spMk id="16" creationId="{66131D92-BAC0-560D-B99A-479E6E7D3AAF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9:35.702" v="202" actId="20577"/>
          <ac:spMkLst>
            <pc:docMk/>
            <pc:sldMk cId="2587935894" sldId="291"/>
            <ac:spMk id="20" creationId="{848D1656-A02B-48FC-1599-B6E658D2A9BB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9:18.795" v="199" actId="20577"/>
          <ac:spMkLst>
            <pc:docMk/>
            <pc:sldMk cId="2587935894" sldId="291"/>
            <ac:spMk id="24" creationId="{ABA5D234-5438-8C10-5AAE-B7A471778F36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32:53.155" v="1" actId="20577"/>
          <ac:spMkLst>
            <pc:docMk/>
            <pc:sldMk cId="2587935894" sldId="291"/>
            <ac:spMk id="150" creationId="{00000000-0000-0000-0000-000000000000}"/>
          </ac:spMkLst>
        </pc:spChg>
        <pc:grpChg chg="mod">
          <ac:chgData name="Juan Jose Taborda Nuñez" userId="S::jtabordaj@uninorte.edu.co::48845958-7cdd-4263-9df3-b5c9aa594e34" providerId="AD" clId="Web-{53626A31-ADB6-92F4-603D-C0BD50D59B3D}" dt="2023-07-25T16:00:28.029" v="238" actId="1076"/>
          <ac:grpSpMkLst>
            <pc:docMk/>
            <pc:sldMk cId="2587935894" sldId="291"/>
            <ac:grpSpMk id="2" creationId="{5F4827C2-4521-0798-10A4-96B53C91178A}"/>
          </ac:grpSpMkLst>
        </pc:grpChg>
        <pc:grpChg chg="mod">
          <ac:chgData name="Juan Jose Taborda Nuñez" userId="S::jtabordaj@uninorte.edu.co::48845958-7cdd-4263-9df3-b5c9aa594e34" providerId="AD" clId="Web-{53626A31-ADB6-92F4-603D-C0BD50D59B3D}" dt="2023-07-25T15:39:52.687" v="207" actId="1076"/>
          <ac:grpSpMkLst>
            <pc:docMk/>
            <pc:sldMk cId="2587935894" sldId="291"/>
            <ac:grpSpMk id="6" creationId="{90E1DAB5-880D-1658-391F-4AC9FC397752}"/>
          </ac:grpSpMkLst>
        </pc:grpChg>
        <pc:grpChg chg="mod">
          <ac:chgData name="Juan Jose Taborda Nuñez" userId="S::jtabordaj@uninorte.edu.co::48845958-7cdd-4263-9df3-b5c9aa594e34" providerId="AD" clId="Web-{53626A31-ADB6-92F4-603D-C0BD50D59B3D}" dt="2023-07-25T16:00:45.827" v="241" actId="1076"/>
          <ac:grpSpMkLst>
            <pc:docMk/>
            <pc:sldMk cId="2587935894" sldId="291"/>
            <ac:grpSpMk id="10" creationId="{F8090B30-7F75-1BAA-819A-4656B86CE920}"/>
          </ac:grpSpMkLst>
        </pc:grpChg>
        <pc:grpChg chg="mod">
          <ac:chgData name="Juan Jose Taborda Nuñez" userId="S::jtabordaj@uninorte.edu.co::48845958-7cdd-4263-9df3-b5c9aa594e34" providerId="AD" clId="Web-{53626A31-ADB6-92F4-603D-C0BD50D59B3D}" dt="2023-07-25T15:40:02.843" v="210" actId="1076"/>
          <ac:grpSpMkLst>
            <pc:docMk/>
            <pc:sldMk cId="2587935894" sldId="291"/>
            <ac:grpSpMk id="14" creationId="{50CA73C6-8127-631A-5DE1-178807BC1403}"/>
          </ac:grpSpMkLst>
        </pc:grpChg>
        <pc:grpChg chg="mod">
          <ac:chgData name="Juan Jose Taborda Nuñez" userId="S::jtabordaj@uninorte.edu.co::48845958-7cdd-4263-9df3-b5c9aa594e34" providerId="AD" clId="Web-{53626A31-ADB6-92F4-603D-C0BD50D59B3D}" dt="2023-07-25T15:39:42.546" v="204" actId="1076"/>
          <ac:grpSpMkLst>
            <pc:docMk/>
            <pc:sldMk cId="2587935894" sldId="291"/>
            <ac:grpSpMk id="18" creationId="{C55952EB-D20B-AE67-2D38-CC809375CEDC}"/>
          </ac:grpSpMkLst>
        </pc:grpChg>
        <pc:grpChg chg="mod">
          <ac:chgData name="Juan Jose Taborda Nuñez" userId="S::jtabordaj@uninorte.edu.co::48845958-7cdd-4263-9df3-b5c9aa594e34" providerId="AD" clId="Web-{53626A31-ADB6-92F4-603D-C0BD50D59B3D}" dt="2023-07-25T15:39:58.296" v="209" actId="1076"/>
          <ac:grpSpMkLst>
            <pc:docMk/>
            <pc:sldMk cId="2587935894" sldId="291"/>
            <ac:grpSpMk id="22" creationId="{B9FA2FA3-47B8-DEB9-AD21-744244FEC557}"/>
          </ac:grpSpMkLst>
        </pc:grpChg>
        <pc:grpChg chg="mod">
          <ac:chgData name="Juan Jose Taborda Nuñez" userId="S::jtabordaj@uninorte.edu.co::48845958-7cdd-4263-9df3-b5c9aa594e34" providerId="AD" clId="Web-{53626A31-ADB6-92F4-603D-C0BD50D59B3D}" dt="2023-07-25T15:39:40.092" v="203" actId="1076"/>
          <ac:grpSpMkLst>
            <pc:docMk/>
            <pc:sldMk cId="2587935894" sldId="291"/>
            <ac:grpSpMk id="148" creationId="{00000000-0000-0000-0000-000000000000}"/>
          </ac:grpSpMkLst>
        </pc:grpChg>
      </pc:sldChg>
      <pc:sldChg chg="addSp delSp modSp add ord replId">
        <pc:chgData name="Juan Jose Taborda Nuñez" userId="S::jtabordaj@uninorte.edu.co::48845958-7cdd-4263-9df3-b5c9aa594e34" providerId="AD" clId="Web-{53626A31-ADB6-92F4-603D-C0BD50D59B3D}" dt="2023-07-25T16:11:49.976" v="248" actId="1076"/>
        <pc:sldMkLst>
          <pc:docMk/>
          <pc:sldMk cId="3134817001" sldId="292"/>
        </pc:sldMkLst>
        <pc:spChg chg="mod">
          <ac:chgData name="Juan Jose Taborda Nuñez" userId="S::jtabordaj@uninorte.edu.co::48845958-7cdd-4263-9df3-b5c9aa594e34" providerId="AD" clId="Web-{53626A31-ADB6-92F4-603D-C0BD50D59B3D}" dt="2023-07-25T15:59:34.887" v="230" actId="1076"/>
          <ac:spMkLst>
            <pc:docMk/>
            <pc:sldMk cId="3134817001" sldId="292"/>
            <ac:spMk id="147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40:43.907" v="219" actId="20577"/>
          <ac:spMkLst>
            <pc:docMk/>
            <pc:sldMk cId="3134817001" sldId="292"/>
            <ac:spMk id="150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53626A31-ADB6-92F4-603D-C0BD50D59B3D}" dt="2023-07-25T15:40:39.766" v="218" actId="20577"/>
          <ac:spMkLst>
            <pc:docMk/>
            <pc:sldMk cId="3134817001" sldId="292"/>
            <ac:spMk id="154" creationId="{00000000-0000-0000-0000-000000000000}"/>
          </ac:spMkLst>
        </pc:spChg>
        <pc:grpChg chg="del">
          <ac:chgData name="Juan Jose Taborda Nuñez" userId="S::jtabordaj@uninorte.edu.co::48845958-7cdd-4263-9df3-b5c9aa594e34" providerId="AD" clId="Web-{53626A31-ADB6-92F4-603D-C0BD50D59B3D}" dt="2023-07-25T15:59:16.995" v="220"/>
          <ac:grpSpMkLst>
            <pc:docMk/>
            <pc:sldMk cId="3134817001" sldId="292"/>
            <ac:grpSpMk id="126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53626A31-ADB6-92F4-603D-C0BD50D59B3D}" dt="2023-07-25T15:59:20.683" v="226"/>
          <ac:grpSpMkLst>
            <pc:docMk/>
            <pc:sldMk cId="3134817001" sldId="292"/>
            <ac:grpSpMk id="156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53626A31-ADB6-92F4-603D-C0BD50D59B3D}" dt="2023-07-25T15:59:20.121" v="225"/>
          <ac:grpSpMkLst>
            <pc:docMk/>
            <pc:sldMk cId="3134817001" sldId="292"/>
            <ac:grpSpMk id="160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53626A31-ADB6-92F4-603D-C0BD50D59B3D}" dt="2023-07-25T15:59:19.246" v="224"/>
          <ac:grpSpMkLst>
            <pc:docMk/>
            <pc:sldMk cId="3134817001" sldId="292"/>
            <ac:grpSpMk id="164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53626A31-ADB6-92F4-603D-C0BD50D59B3D}" dt="2023-07-25T15:59:19.246" v="223"/>
          <ac:grpSpMkLst>
            <pc:docMk/>
            <pc:sldMk cId="3134817001" sldId="292"/>
            <ac:grpSpMk id="168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53626A31-ADB6-92F4-603D-C0BD50D59B3D}" dt="2023-07-25T15:59:19.246" v="222"/>
          <ac:grpSpMkLst>
            <pc:docMk/>
            <pc:sldMk cId="3134817001" sldId="292"/>
            <ac:grpSpMk id="172" creationId="{00000000-0000-0000-0000-000000000000}"/>
          </ac:grpSpMkLst>
        </pc:grpChg>
        <pc:picChg chg="add del mod">
          <ac:chgData name="Juan Jose Taborda Nuñez" userId="S::jtabordaj@uninorte.edu.co::48845958-7cdd-4263-9df3-b5c9aa594e34" providerId="AD" clId="Web-{53626A31-ADB6-92F4-603D-C0BD50D59B3D}" dt="2023-07-25T16:02:47.238" v="242"/>
          <ac:picMkLst>
            <pc:docMk/>
            <pc:sldMk cId="3134817001" sldId="292"/>
            <ac:picMk id="2" creationId="{BE6AA5E3-9C74-B479-8C92-79FF9D3C4811}"/>
          </ac:picMkLst>
        </pc:picChg>
        <pc:picChg chg="add mod">
          <ac:chgData name="Juan Jose Taborda Nuñez" userId="S::jtabordaj@uninorte.edu.co::48845958-7cdd-4263-9df3-b5c9aa594e34" providerId="AD" clId="Web-{53626A31-ADB6-92F4-603D-C0BD50D59B3D}" dt="2023-07-25T16:11:49.976" v="248" actId="1076"/>
          <ac:picMkLst>
            <pc:docMk/>
            <pc:sldMk cId="3134817001" sldId="292"/>
            <ac:picMk id="3" creationId="{3C96F595-757A-0D61-5F32-C06CAFCD7D7B}"/>
          </ac:picMkLst>
        </pc:picChg>
        <pc:cxnChg chg="del">
          <ac:chgData name="Juan Jose Taborda Nuñez" userId="S::jtabordaj@uninorte.edu.co::48845958-7cdd-4263-9df3-b5c9aa594e34" providerId="AD" clId="Web-{53626A31-ADB6-92F4-603D-C0BD50D59B3D}" dt="2023-07-25T15:59:19.246" v="221"/>
          <ac:cxnSpMkLst>
            <pc:docMk/>
            <pc:sldMk cId="3134817001" sldId="292"/>
            <ac:cxnSpMk id="176" creationId="{00000000-0000-0000-0000-000000000000}"/>
          </ac:cxnSpMkLst>
        </pc:cxnChg>
      </pc:sldChg>
    </pc:docChg>
  </pc:docChgLst>
  <pc:docChgLst>
    <pc:chgData name="Juan Jose Taborda Nuñez" userId="S::jtabordaj@uninorte.edu.co::48845958-7cdd-4263-9df3-b5c9aa594e34" providerId="AD" clId="Web-{41BBC375-CF74-97E2-EA62-39C28275C7FE}"/>
    <pc:docChg chg="addSld modSld sldOrd">
      <pc:chgData name="Juan Jose Taborda Nuñez" userId="S::jtabordaj@uninorte.edu.co::48845958-7cdd-4263-9df3-b5c9aa594e34" providerId="AD" clId="Web-{41BBC375-CF74-97E2-EA62-39C28275C7FE}" dt="2023-07-25T15:26:44.011" v="307" actId="20577"/>
      <pc:docMkLst>
        <pc:docMk/>
      </pc:docMkLst>
      <pc:sldChg chg="addSp delSp">
        <pc:chgData name="Juan Jose Taborda Nuñez" userId="S::jtabordaj@uninorte.edu.co::48845958-7cdd-4263-9df3-b5c9aa594e34" providerId="AD" clId="Web-{41BBC375-CF74-97E2-EA62-39C28275C7FE}" dt="2023-07-25T15:08:26.685" v="13"/>
        <pc:sldMkLst>
          <pc:docMk/>
          <pc:sldMk cId="0" sldId="258"/>
        </pc:sldMkLst>
        <pc:grpChg chg="add del">
          <ac:chgData name="Juan Jose Taborda Nuñez" userId="S::jtabordaj@uninorte.edu.co::48845958-7cdd-4263-9df3-b5c9aa594e34" providerId="AD" clId="Web-{41BBC375-CF74-97E2-EA62-39C28275C7FE}" dt="2023-07-25T15:08:26.685" v="7"/>
          <ac:grpSpMkLst>
            <pc:docMk/>
            <pc:sldMk cId="0" sldId="258"/>
            <ac:grpSpMk id="126" creationId="{00000000-0000-0000-0000-000000000000}"/>
          </ac:grpSpMkLst>
        </pc:grpChg>
        <pc:grpChg chg="add del">
          <ac:chgData name="Juan Jose Taborda Nuñez" userId="S::jtabordaj@uninorte.edu.co::48845958-7cdd-4263-9df3-b5c9aa594e34" providerId="AD" clId="Web-{41BBC375-CF74-97E2-EA62-39C28275C7FE}" dt="2023-07-25T15:08:26.685" v="8"/>
          <ac:grpSpMkLst>
            <pc:docMk/>
            <pc:sldMk cId="0" sldId="258"/>
            <ac:grpSpMk id="156" creationId="{00000000-0000-0000-0000-000000000000}"/>
          </ac:grpSpMkLst>
        </pc:grpChg>
        <pc:grpChg chg="add del">
          <ac:chgData name="Juan Jose Taborda Nuñez" userId="S::jtabordaj@uninorte.edu.co::48845958-7cdd-4263-9df3-b5c9aa594e34" providerId="AD" clId="Web-{41BBC375-CF74-97E2-EA62-39C28275C7FE}" dt="2023-07-25T15:08:26.685" v="9"/>
          <ac:grpSpMkLst>
            <pc:docMk/>
            <pc:sldMk cId="0" sldId="258"/>
            <ac:grpSpMk id="160" creationId="{00000000-0000-0000-0000-000000000000}"/>
          </ac:grpSpMkLst>
        </pc:grpChg>
        <pc:grpChg chg="add del">
          <ac:chgData name="Juan Jose Taborda Nuñez" userId="S::jtabordaj@uninorte.edu.co::48845958-7cdd-4263-9df3-b5c9aa594e34" providerId="AD" clId="Web-{41BBC375-CF74-97E2-EA62-39C28275C7FE}" dt="2023-07-25T15:08:26.685" v="10"/>
          <ac:grpSpMkLst>
            <pc:docMk/>
            <pc:sldMk cId="0" sldId="258"/>
            <ac:grpSpMk id="164" creationId="{00000000-0000-0000-0000-000000000000}"/>
          </ac:grpSpMkLst>
        </pc:grpChg>
        <pc:grpChg chg="add del">
          <ac:chgData name="Juan Jose Taborda Nuñez" userId="S::jtabordaj@uninorte.edu.co::48845958-7cdd-4263-9df3-b5c9aa594e34" providerId="AD" clId="Web-{41BBC375-CF74-97E2-EA62-39C28275C7FE}" dt="2023-07-25T15:08:26.685" v="11"/>
          <ac:grpSpMkLst>
            <pc:docMk/>
            <pc:sldMk cId="0" sldId="258"/>
            <ac:grpSpMk id="168" creationId="{00000000-0000-0000-0000-000000000000}"/>
          </ac:grpSpMkLst>
        </pc:grpChg>
        <pc:grpChg chg="add del">
          <ac:chgData name="Juan Jose Taborda Nuñez" userId="S::jtabordaj@uninorte.edu.co::48845958-7cdd-4263-9df3-b5c9aa594e34" providerId="AD" clId="Web-{41BBC375-CF74-97E2-EA62-39C28275C7FE}" dt="2023-07-25T15:08:26.685" v="12"/>
          <ac:grpSpMkLst>
            <pc:docMk/>
            <pc:sldMk cId="0" sldId="258"/>
            <ac:grpSpMk id="172" creationId="{00000000-0000-0000-0000-000000000000}"/>
          </ac:grpSpMkLst>
        </pc:grpChg>
        <pc:cxnChg chg="add del">
          <ac:chgData name="Juan Jose Taborda Nuñez" userId="S::jtabordaj@uninorte.edu.co::48845958-7cdd-4263-9df3-b5c9aa594e34" providerId="AD" clId="Web-{41BBC375-CF74-97E2-EA62-39C28275C7FE}" dt="2023-07-25T15:08:26.685" v="13"/>
          <ac:cxnSpMkLst>
            <pc:docMk/>
            <pc:sldMk cId="0" sldId="258"/>
            <ac:cxnSpMk id="176" creationId="{00000000-0000-0000-0000-000000000000}"/>
          </ac:cxnSpMkLst>
        </pc:cxnChg>
      </pc:sldChg>
      <pc:sldChg chg="add ord replId">
        <pc:chgData name="Juan Jose Taborda Nuñez" userId="S::jtabordaj@uninorte.edu.co::48845958-7cdd-4263-9df3-b5c9aa594e34" providerId="AD" clId="Web-{41BBC375-CF74-97E2-EA62-39C28275C7FE}" dt="2023-07-25T15:08:33.436" v="15"/>
        <pc:sldMkLst>
          <pc:docMk/>
          <pc:sldMk cId="2084398525" sldId="290"/>
        </pc:sldMkLst>
      </pc:sldChg>
      <pc:sldChg chg="addSp delSp modSp add ord replId">
        <pc:chgData name="Juan Jose Taborda Nuñez" userId="S::jtabordaj@uninorte.edu.co::48845958-7cdd-4263-9df3-b5c9aa594e34" providerId="AD" clId="Web-{41BBC375-CF74-97E2-EA62-39C28275C7FE}" dt="2023-07-25T15:26:44.011" v="307" actId="20577"/>
        <pc:sldMkLst>
          <pc:docMk/>
          <pc:sldMk cId="2587935894" sldId="291"/>
        </pc:sldMkLst>
        <pc:spChg chg="mod">
          <ac:chgData name="Juan Jose Taborda Nuñez" userId="S::jtabordaj@uninorte.edu.co::48845958-7cdd-4263-9df3-b5c9aa594e34" providerId="AD" clId="Web-{41BBC375-CF74-97E2-EA62-39C28275C7FE}" dt="2023-07-25T15:17:17.988" v="133" actId="20577"/>
          <ac:spMkLst>
            <pc:docMk/>
            <pc:sldMk cId="2587935894" sldId="291"/>
            <ac:spMk id="3" creationId="{B194BCE5-FA40-E80E-0A85-B0E3F57FC411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6:44.011" v="307" actId="20577"/>
          <ac:spMkLst>
            <pc:docMk/>
            <pc:sldMk cId="2587935894" sldId="291"/>
            <ac:spMk id="4" creationId="{45C46D60-9D5A-9B4E-2A25-96C657352A99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19:10.727" v="172" actId="20577"/>
          <ac:spMkLst>
            <pc:docMk/>
            <pc:sldMk cId="2587935894" sldId="291"/>
            <ac:spMk id="7" creationId="{1E047EE3-AEE0-3752-3275-E28667179911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4:30.631" v="227" actId="20577"/>
          <ac:spMkLst>
            <pc:docMk/>
            <pc:sldMk cId="2587935894" sldId="291"/>
            <ac:spMk id="8" creationId="{861C8365-00F1-B4A3-7296-EC543F473476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17:35.754" v="137" actId="20577"/>
          <ac:spMkLst>
            <pc:docMk/>
            <pc:sldMk cId="2587935894" sldId="291"/>
            <ac:spMk id="11" creationId="{2E04A859-EC0D-BB1A-C27C-24758812F0BB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6:31.026" v="292" actId="20577"/>
          <ac:spMkLst>
            <pc:docMk/>
            <pc:sldMk cId="2587935894" sldId="291"/>
            <ac:spMk id="12" creationId="{B3A62BDE-C5DC-7CA0-054F-C8CE8A25ED6B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2:04.015" v="184" actId="20577"/>
          <ac:spMkLst>
            <pc:docMk/>
            <pc:sldMk cId="2587935894" sldId="291"/>
            <ac:spMk id="15" creationId="{9AE40225-78CF-4853-26FA-48B64DB5572D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4:29.255" v="226" actId="20577"/>
          <ac:spMkLst>
            <pc:docMk/>
            <pc:sldMk cId="2587935894" sldId="291"/>
            <ac:spMk id="16" creationId="{66131D92-BAC0-560D-B99A-479E6E7D3AAF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18:44.320" v="169" actId="20577"/>
          <ac:spMkLst>
            <pc:docMk/>
            <pc:sldMk cId="2587935894" sldId="291"/>
            <ac:spMk id="19" creationId="{6798F18E-99CC-08C1-7DFF-B7EFF67AF39D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4:26.005" v="224" actId="20577"/>
          <ac:spMkLst>
            <pc:docMk/>
            <pc:sldMk cId="2587935894" sldId="291"/>
            <ac:spMk id="20" creationId="{848D1656-A02B-48FC-1599-B6E658D2A9BB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2:24.563" v="191" actId="20577"/>
          <ac:spMkLst>
            <pc:docMk/>
            <pc:sldMk cId="2587935894" sldId="291"/>
            <ac:spMk id="23" creationId="{7EEC9AB4-C7F2-ACDB-5FFC-0D689A6E9CE1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4:27.849" v="225" actId="20577"/>
          <ac:spMkLst>
            <pc:docMk/>
            <pc:sldMk cId="2587935894" sldId="291"/>
            <ac:spMk id="24" creationId="{ABA5D234-5438-8C10-5AAE-B7A471778F36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14:21.981" v="82" actId="20577"/>
          <ac:spMkLst>
            <pc:docMk/>
            <pc:sldMk cId="2587935894" sldId="291"/>
            <ac:spMk id="147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16:00.141" v="104" actId="20577"/>
          <ac:spMkLst>
            <pc:docMk/>
            <pc:sldMk cId="2587935894" sldId="291"/>
            <ac:spMk id="149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4:54.585" v="242" actId="20577"/>
          <ac:spMkLst>
            <pc:docMk/>
            <pc:sldMk cId="2587935894" sldId="291"/>
            <ac:spMk id="150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3:37.003" v="198" actId="20577"/>
          <ac:spMkLst>
            <pc:docMk/>
            <pc:sldMk cId="2587935894" sldId="291"/>
            <ac:spMk id="153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3:47.082" v="207" actId="20577"/>
          <ac:spMkLst>
            <pc:docMk/>
            <pc:sldMk cId="2587935894" sldId="291"/>
            <ac:spMk id="154" creationId="{00000000-0000-0000-0000-000000000000}"/>
          </ac:spMkLst>
        </pc:spChg>
        <pc:spChg chg="mod">
          <ac:chgData name="Juan Jose Taborda Nuñez" userId="S::jtabordaj@uninorte.edu.co::48845958-7cdd-4263-9df3-b5c9aa594e34" providerId="AD" clId="Web-{41BBC375-CF74-97E2-EA62-39C28275C7FE}" dt="2023-07-25T15:23:20.815" v="196"/>
          <ac:spMkLst>
            <pc:docMk/>
            <pc:sldMk cId="2587935894" sldId="291"/>
            <ac:spMk id="155" creationId="{00000000-0000-0000-0000-000000000000}"/>
          </ac:spMkLst>
        </pc:spChg>
        <pc:grpChg chg="add mod">
          <ac:chgData name="Juan Jose Taborda Nuñez" userId="S::jtabordaj@uninorte.edu.co::48845958-7cdd-4263-9df3-b5c9aa594e34" providerId="AD" clId="Web-{41BBC375-CF74-97E2-EA62-39C28275C7FE}" dt="2023-07-25T15:17:53.005" v="139" actId="1076"/>
          <ac:grpSpMkLst>
            <pc:docMk/>
            <pc:sldMk cId="2587935894" sldId="291"/>
            <ac:grpSpMk id="2" creationId="{5F4827C2-4521-0798-10A4-96B53C91178A}"/>
          </ac:grpSpMkLst>
        </pc:grpChg>
        <pc:grpChg chg="add mod">
          <ac:chgData name="Juan Jose Taborda Nuñez" userId="S::jtabordaj@uninorte.edu.co::48845958-7cdd-4263-9df3-b5c9aa594e34" providerId="AD" clId="Web-{41BBC375-CF74-97E2-EA62-39C28275C7FE}" dt="2023-07-25T15:22:59.158" v="193" actId="1076"/>
          <ac:grpSpMkLst>
            <pc:docMk/>
            <pc:sldMk cId="2587935894" sldId="291"/>
            <ac:grpSpMk id="6" creationId="{90E1DAB5-880D-1658-391F-4AC9FC397752}"/>
          </ac:grpSpMkLst>
        </pc:grpChg>
        <pc:grpChg chg="add mod">
          <ac:chgData name="Juan Jose Taborda Nuñez" userId="S::jtabordaj@uninorte.edu.co::48845958-7cdd-4263-9df3-b5c9aa594e34" providerId="AD" clId="Web-{41BBC375-CF74-97E2-EA62-39C28275C7FE}" dt="2023-07-25T15:17:59.896" v="140" actId="1076"/>
          <ac:grpSpMkLst>
            <pc:docMk/>
            <pc:sldMk cId="2587935894" sldId="291"/>
            <ac:grpSpMk id="10" creationId="{F8090B30-7F75-1BAA-819A-4656B86CE920}"/>
          </ac:grpSpMkLst>
        </pc:grpChg>
        <pc:grpChg chg="add mod">
          <ac:chgData name="Juan Jose Taborda Nuñez" userId="S::jtabordaj@uninorte.edu.co::48845958-7cdd-4263-9df3-b5c9aa594e34" providerId="AD" clId="Web-{41BBC375-CF74-97E2-EA62-39C28275C7FE}" dt="2023-07-25T15:22:59.174" v="194" actId="1076"/>
          <ac:grpSpMkLst>
            <pc:docMk/>
            <pc:sldMk cId="2587935894" sldId="291"/>
            <ac:grpSpMk id="14" creationId="{50CA73C6-8127-631A-5DE1-178807BC1403}"/>
          </ac:grpSpMkLst>
        </pc:grpChg>
        <pc:grpChg chg="add mod">
          <ac:chgData name="Juan Jose Taborda Nuñez" userId="S::jtabordaj@uninorte.edu.co::48845958-7cdd-4263-9df3-b5c9aa594e34" providerId="AD" clId="Web-{41BBC375-CF74-97E2-EA62-39C28275C7FE}" dt="2023-07-25T15:18:01.818" v="141" actId="1076"/>
          <ac:grpSpMkLst>
            <pc:docMk/>
            <pc:sldMk cId="2587935894" sldId="291"/>
            <ac:grpSpMk id="18" creationId="{C55952EB-D20B-AE67-2D38-CC809375CEDC}"/>
          </ac:grpSpMkLst>
        </pc:grpChg>
        <pc:grpChg chg="add mod">
          <ac:chgData name="Juan Jose Taborda Nuñez" userId="S::jtabordaj@uninorte.edu.co::48845958-7cdd-4263-9df3-b5c9aa594e34" providerId="AD" clId="Web-{41BBC375-CF74-97E2-EA62-39C28275C7FE}" dt="2023-07-25T15:22:59.205" v="195" actId="1076"/>
          <ac:grpSpMkLst>
            <pc:docMk/>
            <pc:sldMk cId="2587935894" sldId="291"/>
            <ac:grpSpMk id="22" creationId="{B9FA2FA3-47B8-DEB9-AD21-744244FEC557}"/>
          </ac:grpSpMkLst>
        </pc:grpChg>
        <pc:grpChg chg="del">
          <ac:chgData name="Juan Jose Taborda Nuñez" userId="S::jtabordaj@uninorte.edu.co::48845958-7cdd-4263-9df3-b5c9aa594e34" providerId="AD" clId="Web-{41BBC375-CF74-97E2-EA62-39C28275C7FE}" dt="2023-07-25T15:08:57.108" v="41"/>
          <ac:grpSpMkLst>
            <pc:docMk/>
            <pc:sldMk cId="2587935894" sldId="291"/>
            <ac:grpSpMk id="126" creationId="{00000000-0000-0000-0000-000000000000}"/>
          </ac:grpSpMkLst>
        </pc:grpChg>
        <pc:grpChg chg="mod">
          <ac:chgData name="Juan Jose Taborda Nuñez" userId="S::jtabordaj@uninorte.edu.co::48845958-7cdd-4263-9df3-b5c9aa594e34" providerId="AD" clId="Web-{41BBC375-CF74-97E2-EA62-39C28275C7FE}" dt="2023-07-25T15:13:33.276" v="58" actId="1076"/>
          <ac:grpSpMkLst>
            <pc:docMk/>
            <pc:sldMk cId="2587935894" sldId="291"/>
            <ac:grpSpMk id="148" creationId="{00000000-0000-0000-0000-000000000000}"/>
          </ac:grpSpMkLst>
        </pc:grpChg>
        <pc:grpChg chg="del mod">
          <ac:chgData name="Juan Jose Taborda Nuñez" userId="S::jtabordaj@uninorte.edu.co::48845958-7cdd-4263-9df3-b5c9aa594e34" providerId="AD" clId="Web-{41BBC375-CF74-97E2-EA62-39C28275C7FE}" dt="2023-07-25T15:23:52.988" v="208"/>
          <ac:grpSpMkLst>
            <pc:docMk/>
            <pc:sldMk cId="2587935894" sldId="291"/>
            <ac:grpSpMk id="152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41BBC375-CF74-97E2-EA62-39C28275C7FE}" dt="2023-07-25T15:08:53.702" v="40"/>
          <ac:grpSpMkLst>
            <pc:docMk/>
            <pc:sldMk cId="2587935894" sldId="291"/>
            <ac:grpSpMk id="156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41BBC375-CF74-97E2-EA62-39C28275C7FE}" dt="2023-07-25T15:08:53.702" v="39"/>
          <ac:grpSpMkLst>
            <pc:docMk/>
            <pc:sldMk cId="2587935894" sldId="291"/>
            <ac:grpSpMk id="160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41BBC375-CF74-97E2-EA62-39C28275C7FE}" dt="2023-07-25T15:08:53.702" v="38"/>
          <ac:grpSpMkLst>
            <pc:docMk/>
            <pc:sldMk cId="2587935894" sldId="291"/>
            <ac:grpSpMk id="164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41BBC375-CF74-97E2-EA62-39C28275C7FE}" dt="2023-07-25T15:08:53.686" v="37"/>
          <ac:grpSpMkLst>
            <pc:docMk/>
            <pc:sldMk cId="2587935894" sldId="291"/>
            <ac:grpSpMk id="168" creationId="{00000000-0000-0000-0000-000000000000}"/>
          </ac:grpSpMkLst>
        </pc:grpChg>
        <pc:grpChg chg="del">
          <ac:chgData name="Juan Jose Taborda Nuñez" userId="S::jtabordaj@uninorte.edu.co::48845958-7cdd-4263-9df3-b5c9aa594e34" providerId="AD" clId="Web-{41BBC375-CF74-97E2-EA62-39C28275C7FE}" dt="2023-07-25T15:08:53.686" v="36"/>
          <ac:grpSpMkLst>
            <pc:docMk/>
            <pc:sldMk cId="2587935894" sldId="291"/>
            <ac:grpSpMk id="172" creationId="{00000000-0000-0000-0000-000000000000}"/>
          </ac:grpSpMkLst>
        </pc:grpChg>
        <pc:cxnChg chg="del">
          <ac:chgData name="Juan Jose Taborda Nuñez" userId="S::jtabordaj@uninorte.edu.co::48845958-7cdd-4263-9df3-b5c9aa594e34" providerId="AD" clId="Web-{41BBC375-CF74-97E2-EA62-39C28275C7FE}" dt="2023-07-25T15:08:53.686" v="35"/>
          <ac:cxnSpMkLst>
            <pc:docMk/>
            <pc:sldMk cId="2587935894" sldId="291"/>
            <ac:cxnSpMk id="176" creationId="{00000000-0000-0000-0000-000000000000}"/>
          </ac:cxnSpMkLst>
        </pc:cxnChg>
      </pc:sldChg>
    </pc:docChg>
  </pc:docChgLst>
  <pc:docChgLst>
    <pc:chgData name="Juan Jose Taborda Nuñez" userId="S::jtabordaj@uninorte.edu.co::48845958-7cdd-4263-9df3-b5c9aa594e34" providerId="AD" clId="Web-{B51B6E37-E33F-1417-C69E-D27413E87E9B}"/>
    <pc:docChg chg="modSld">
      <pc:chgData name="Juan Jose Taborda Nuñez" userId="S::jtabordaj@uninorte.edu.co::48845958-7cdd-4263-9df3-b5c9aa594e34" providerId="AD" clId="Web-{B51B6E37-E33F-1417-C69E-D27413E87E9B}" dt="2023-07-25T15:30:05.531" v="45" actId="20577"/>
      <pc:docMkLst>
        <pc:docMk/>
      </pc:docMkLst>
      <pc:sldChg chg="modSp">
        <pc:chgData name="Juan Jose Taborda Nuñez" userId="S::jtabordaj@uninorte.edu.co::48845958-7cdd-4263-9df3-b5c9aa594e34" providerId="AD" clId="Web-{B51B6E37-E33F-1417-C69E-D27413E87E9B}" dt="2023-07-25T15:30:05.531" v="45" actId="20577"/>
        <pc:sldMkLst>
          <pc:docMk/>
          <pc:sldMk cId="2587935894" sldId="291"/>
        </pc:sldMkLst>
        <pc:spChg chg="mod">
          <ac:chgData name="Juan Jose Taborda Nuñez" userId="S::jtabordaj@uninorte.edu.co::48845958-7cdd-4263-9df3-b5c9aa594e34" providerId="AD" clId="Web-{B51B6E37-E33F-1417-C69E-D27413E87E9B}" dt="2023-07-25T15:29:58.765" v="43" actId="20577"/>
          <ac:spMkLst>
            <pc:docMk/>
            <pc:sldMk cId="2587935894" sldId="291"/>
            <ac:spMk id="4" creationId="{45C46D60-9D5A-9B4E-2A25-96C657352A99}"/>
          </ac:spMkLst>
        </pc:spChg>
        <pc:spChg chg="mod">
          <ac:chgData name="Juan Jose Taborda Nuñez" userId="S::jtabordaj@uninorte.edu.co::48845958-7cdd-4263-9df3-b5c9aa594e34" providerId="AD" clId="Web-{B51B6E37-E33F-1417-C69E-D27413E87E9B}" dt="2023-07-25T15:27:23.679" v="0" actId="20577"/>
          <ac:spMkLst>
            <pc:docMk/>
            <pc:sldMk cId="2587935894" sldId="291"/>
            <ac:spMk id="12" creationId="{B3A62BDE-C5DC-7CA0-054F-C8CE8A25ED6B}"/>
          </ac:spMkLst>
        </pc:spChg>
        <pc:spChg chg="mod">
          <ac:chgData name="Juan Jose Taborda Nuñez" userId="S::jtabordaj@uninorte.edu.co::48845958-7cdd-4263-9df3-b5c9aa594e34" providerId="AD" clId="Web-{B51B6E37-E33F-1417-C69E-D27413E87E9B}" dt="2023-07-25T15:29:52.124" v="33" actId="20577"/>
          <ac:spMkLst>
            <pc:docMk/>
            <pc:sldMk cId="2587935894" sldId="291"/>
            <ac:spMk id="20" creationId="{848D1656-A02B-48FC-1599-B6E658D2A9BB}"/>
          </ac:spMkLst>
        </pc:spChg>
        <pc:spChg chg="mod">
          <ac:chgData name="Juan Jose Taborda Nuñez" userId="S::jtabordaj@uninorte.edu.co::48845958-7cdd-4263-9df3-b5c9aa594e34" providerId="AD" clId="Web-{B51B6E37-E33F-1417-C69E-D27413E87E9B}" dt="2023-07-25T15:30:05.531" v="45" actId="20577"/>
          <ac:spMkLst>
            <pc:docMk/>
            <pc:sldMk cId="2587935894" sldId="291"/>
            <ac:spMk id="15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03789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ea72f4a77_6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ea72f4a77_6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1180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915201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564143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083280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04314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25162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30797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18860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935905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12383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94879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742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40293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987719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71722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80028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12281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81214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553402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956058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81883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92165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891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ab8bef9c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ab8bef9c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54860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19733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812778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72007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17955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10527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08157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02745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490538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601780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351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28511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091311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03848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18044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895874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379138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75111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195165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446065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913317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5693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23700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62823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ea72f4a77_6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ea72f4a77_6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045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052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6928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1952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675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029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4129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035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0404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1404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7435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40979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ab8bef9c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ab8bef9c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468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12176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1907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220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5774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1444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44427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17448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4536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8736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91876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3930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2199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19556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ab8bef9c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ab8bef9c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2896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645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4918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8165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3666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22900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78665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30425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8780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6992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34118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25536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7433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65587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49896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ab8bef9c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ab8bef9c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66934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32214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1229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3818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05846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65651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0438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1124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519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21461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84169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21577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00262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ab8bef9c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ab8bef9c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84059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4448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a22a4a535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a22a4a535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2151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4253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3031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834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4188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01391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61788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87598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22863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64313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970714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25027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864462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798525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85319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601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22a4a53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22a4a53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73280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995614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29418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36185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868316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0700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3956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636067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252801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105520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4250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13404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349858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943562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845976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397481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01350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a22a4a535_2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a22a4a535_2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60225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96034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22a4a535_2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22a4a535_2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170479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23600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556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0280" y="536650"/>
            <a:ext cx="4918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0275" y="2589250"/>
            <a:ext cx="49182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83675" y="1031250"/>
            <a:ext cx="8203200" cy="3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83675" y="1031250"/>
            <a:ext cx="8203200" cy="3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8">
          <p15:clr>
            <a:srgbClr val="EA4335"/>
          </p15:clr>
        </p15:guide>
        <p15:guide id="4" pos="5472">
          <p15:clr>
            <a:srgbClr val="EA4335"/>
          </p15:clr>
        </p15:guide>
        <p15:guide id="5" orient="horz" pos="262">
          <p15:clr>
            <a:srgbClr val="EA4335"/>
          </p15:clr>
        </p15:guide>
        <p15:guide id="6" orient="horz" pos="29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1724988" y="947725"/>
            <a:ext cx="5694000" cy="9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accent1"/>
                </a:solidFill>
              </a:rPr>
              <a:t>Placeholder title</a:t>
            </a:r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1724988" y="1847975"/>
            <a:ext cx="5694000" cy="3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" sz="1700" dirty="0">
                <a:solidFill>
                  <a:schemeClr val="accent1"/>
                </a:solidFill>
              </a:rPr>
              <a:t>Placeholder subtitle</a:t>
            </a:r>
            <a:endParaRPr sz="1700" dirty="0">
              <a:solidFill>
                <a:schemeClr val="accent1"/>
              </a:solidFill>
            </a:endParaRPr>
          </a:p>
        </p:txBody>
      </p:sp>
      <p:grpSp>
        <p:nvGrpSpPr>
          <p:cNvPr id="57" name="Google Shape;57;p15"/>
          <p:cNvGrpSpPr/>
          <p:nvPr/>
        </p:nvGrpSpPr>
        <p:grpSpPr>
          <a:xfrm>
            <a:off x="-1765072" y="2664807"/>
            <a:ext cx="10787812" cy="3283202"/>
            <a:chOff x="711150" y="1559663"/>
            <a:chExt cx="7721575" cy="2350013"/>
          </a:xfrm>
        </p:grpSpPr>
        <p:sp>
          <p:nvSpPr>
            <p:cNvPr id="58" name="Google Shape;58;p15"/>
            <p:cNvSpPr/>
            <p:nvPr/>
          </p:nvSpPr>
          <p:spPr>
            <a:xfrm>
              <a:off x="711150" y="1595125"/>
              <a:ext cx="7721575" cy="2314550"/>
            </a:xfrm>
            <a:custGeom>
              <a:avLst/>
              <a:gdLst/>
              <a:ahLst/>
              <a:cxnLst/>
              <a:rect l="l" t="t" r="r" b="b"/>
              <a:pathLst>
                <a:path w="308863" h="92582" extrusionOk="0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" name="Google Shape;59;p15"/>
            <p:cNvSpPr/>
            <p:nvPr/>
          </p:nvSpPr>
          <p:spPr>
            <a:xfrm>
              <a:off x="1287538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1897863" y="30035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2508163" y="358078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3118475" y="21377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3728788" y="2714950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339088" y="1559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4949400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5559713" y="32921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6170025" y="3006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6780338" y="35807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7390650" y="18491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8006675" y="15596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" name="Google Shape;71;p15"/>
          <p:cNvGrpSpPr/>
          <p:nvPr/>
        </p:nvGrpSpPr>
        <p:grpSpPr>
          <a:xfrm>
            <a:off x="-823039" y="2664804"/>
            <a:ext cx="10790078" cy="2519041"/>
            <a:chOff x="710288" y="2137750"/>
            <a:chExt cx="7723197" cy="1803050"/>
          </a:xfrm>
        </p:grpSpPr>
        <p:sp>
          <p:nvSpPr>
            <p:cNvPr id="72" name="Google Shape;72;p15"/>
            <p:cNvSpPr/>
            <p:nvPr/>
          </p:nvSpPr>
          <p:spPr>
            <a:xfrm>
              <a:off x="710288" y="2172905"/>
              <a:ext cx="7723197" cy="1739465"/>
            </a:xfrm>
            <a:custGeom>
              <a:avLst/>
              <a:gdLst/>
              <a:ahLst/>
              <a:cxnLst/>
              <a:rect l="l" t="t" r="r" b="b"/>
              <a:pathLst>
                <a:path w="214429" h="48295" extrusionOk="0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" name="Google Shape;73;p15"/>
            <p:cNvSpPr/>
            <p:nvPr/>
          </p:nvSpPr>
          <p:spPr>
            <a:xfrm>
              <a:off x="8000975" y="27185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7390663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678032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6170038" y="213775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5559700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4949413" y="300693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4339088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72877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118475" y="386940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2508163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897850" y="35807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287538" y="32921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142240" y="70737"/>
            <a:ext cx="9001759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dirty="0" smtClean="0">
                <a:solidFill>
                  <a:schemeClr val="dk1"/>
                </a:solidFill>
              </a:rPr>
              <a:t>Los estratos mas altos consumen mas energía </a:t>
            </a:r>
            <a:endParaRPr lang="es-CO" sz="2400"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220340" y="2131075"/>
            <a:ext cx="3532203" cy="1179761"/>
            <a:chOff x="707309" y="1563888"/>
            <a:chExt cx="3368237" cy="1179761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815157"/>
              <a:ext cx="287931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mediana de consumo en estratos 1 y 2 es la mas baja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707309" y="2195249"/>
              <a:ext cx="336823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El 25% mas bajo del estrato 6 consume mas que el 75% mas alto de los estratos 1 y 2.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220340" y="755283"/>
            <a:ext cx="3532203" cy="1210026"/>
            <a:chOff x="712292" y="2929813"/>
            <a:chExt cx="3538580" cy="1210026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18220" y="3212406"/>
              <a:ext cx="3403336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4, 5 y 6 tienen medianas de consumo mas altas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4" name="Google Shape;154;p17"/>
            <p:cNvSpPr txBox="1"/>
            <p:nvPr/>
          </p:nvSpPr>
          <p:spPr>
            <a:xfrm>
              <a:off x="712292" y="3591439"/>
              <a:ext cx="353858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 valores de 114, 133 y 237 kW/h respectivamente.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17" name="Google Shape;152;p17"/>
          <p:cNvGrpSpPr/>
          <p:nvPr/>
        </p:nvGrpSpPr>
        <p:grpSpPr>
          <a:xfrm>
            <a:off x="205299" y="3486274"/>
            <a:ext cx="3547244" cy="1288777"/>
            <a:chOff x="698323" y="2929813"/>
            <a:chExt cx="3357474" cy="1288777"/>
          </a:xfrm>
        </p:grpSpPr>
        <p:sp>
          <p:nvSpPr>
            <p:cNvPr id="18" name="Google Shape;153;p17"/>
            <p:cNvSpPr txBox="1"/>
            <p:nvPr/>
          </p:nvSpPr>
          <p:spPr>
            <a:xfrm>
              <a:off x="698324" y="3211392"/>
              <a:ext cx="318623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el consumo en estrato 1 es de los mas variados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" name="Google Shape;154;p17"/>
            <p:cNvSpPr txBox="1"/>
            <p:nvPr/>
          </p:nvSpPr>
          <p:spPr>
            <a:xfrm>
              <a:off x="698323" y="3670190"/>
              <a:ext cx="33574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La desviación estándar del consumo promedio es de 974 kW/h, solo superada ligeramente por el estrato 5 (1005 </a:t>
              </a:r>
              <a:r>
                <a:rPr lang="es-CO" sz="1200" dirty="0" err="1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kw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/H).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0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25" name="Google Shape;147;p17"/>
          <p:cNvSpPr txBox="1">
            <a:spLocks/>
          </p:cNvSpPr>
          <p:nvPr/>
        </p:nvSpPr>
        <p:spPr>
          <a:xfrm>
            <a:off x="3868284" y="578787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Consumo promedio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038" y="945792"/>
            <a:ext cx="5289060" cy="418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400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Municipios C1 no tienen suscriptores en estratos mas altos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250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136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" y="928701"/>
            <a:ext cx="5265636" cy="416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304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El consumo total se concentra en estratos 1 y 2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38255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260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21072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4680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natural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8" y="963637"/>
            <a:ext cx="5286753" cy="417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5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persiste con un comportamiento similar al total consumido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38120"/>
            <a:chOff x="693504" y="1437317"/>
            <a:chExt cx="3691392" cy="1238120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2 tienen mayor valor de consumo</a:t>
              </a: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27037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Siguiendo una lógica similar al total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consumido, el valor de consumo en Estrato 2 es mas alta, aunque la dispersión es parecida al Estrato 1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5" y="2998165"/>
            <a:ext cx="3524825" cy="1298014"/>
            <a:chOff x="712292" y="2916226"/>
            <a:chExt cx="3595302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altos no consumen, pues no tienen casi suscriptores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2" y="3665840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En el caso mas extremo, los estratos 5 y 6 tienen en promedio cero consumo para esta categoría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196" y="947679"/>
            <a:ext cx="5271502" cy="416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3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71335" y="1837550"/>
            <a:ext cx="8436805" cy="2121507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C1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8645" y="1216962"/>
            <a:ext cx="1224344" cy="3066058"/>
            <a:chOff x="1289100" y="261893"/>
            <a:chExt cx="1257600" cy="3860957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361830" y="261893"/>
              <a:ext cx="1112139" cy="312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44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2524588"/>
              <a:ext cx="398100" cy="1183235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94856" y="1182105"/>
            <a:ext cx="1257600" cy="3176360"/>
            <a:chOff x="3058500" y="1000638"/>
            <a:chExt cx="1257600" cy="3122212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969685"/>
              <a:ext cx="398100" cy="173824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154484" y="1000638"/>
              <a:ext cx="10692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86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66355" y="1189427"/>
            <a:ext cx="1257600" cy="3169035"/>
            <a:chOff x="4827900" y="1007835"/>
            <a:chExt cx="1257600" cy="3115012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4930243" y="1007835"/>
              <a:ext cx="1066458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636877"/>
              <a:ext cx="398100" cy="108946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7655" y="1189427"/>
            <a:ext cx="1257600" cy="3169038"/>
            <a:chOff x="6597299" y="1007835"/>
            <a:chExt cx="1257600" cy="3115015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683956"/>
              <a:ext cx="398100" cy="44940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73446" y="1007835"/>
              <a:ext cx="905306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0.1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42609" y="1189427"/>
            <a:ext cx="1257600" cy="3169038"/>
            <a:chOff x="6597299" y="1007835"/>
            <a:chExt cx="1257600" cy="311501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93900"/>
              <a:ext cx="398100" cy="44940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752444" y="1007835"/>
              <a:ext cx="1002854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0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44597" y="1164549"/>
            <a:ext cx="1257600" cy="3193916"/>
            <a:chOff x="6597299" y="983381"/>
            <a:chExt cx="1257600" cy="3139469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700883"/>
              <a:ext cx="398100" cy="4494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64508" y="983381"/>
              <a:ext cx="923182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0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117222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Municipios entre 690 y 1560 suscriptores</a:t>
              </a: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 (C2)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55;p24"/>
          <p:cNvGrpSpPr/>
          <p:nvPr/>
        </p:nvGrpSpPr>
        <p:grpSpPr>
          <a:xfrm>
            <a:off x="2394462" y="1664255"/>
            <a:ext cx="1165015" cy="1175899"/>
            <a:chOff x="4935067" y="1342427"/>
            <a:chExt cx="1244039" cy="1244039"/>
          </a:xfrm>
        </p:grpSpPr>
        <p:sp>
          <p:nvSpPr>
            <p:cNvPr id="24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411337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Sigue la tendencia de suscriptores concentrados en estratos 1 y 2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527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478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9" y="1041127"/>
            <a:ext cx="5164684" cy="408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429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El consumo total sigue la tendencia de suscriptores en esta categoría 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80181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1407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72935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9855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natural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140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2" y="1041678"/>
            <a:ext cx="5138206" cy="406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2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va de la mano con el total consumido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38120"/>
            <a:chOff x="693504" y="1437317"/>
            <a:chExt cx="3691392" cy="1238120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347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2 tienen mayor valor de consumo</a:t>
              </a: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27037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Siguiendo una lógica similar al total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consumido, el valor de consumo y a la categoría anterior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5" y="2998165"/>
            <a:ext cx="3524825" cy="1298014"/>
            <a:chOff x="712292" y="2916226"/>
            <a:chExt cx="3595302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altos consumen un poco mas que C1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2" y="3665840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Sin embargo, su promedio de suscriptores y consumo sigue muy por debajo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233" y="908101"/>
            <a:ext cx="5287088" cy="418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2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71335" y="1837550"/>
            <a:ext cx="8436805" cy="2121507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C2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8645" y="1216962"/>
            <a:ext cx="1224344" cy="3066058"/>
            <a:chOff x="1289100" y="261893"/>
            <a:chExt cx="1257600" cy="3860957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361830" y="261893"/>
              <a:ext cx="1112139" cy="312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152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624246"/>
              <a:ext cx="398100" cy="2083577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94856" y="1182105"/>
            <a:ext cx="1257600" cy="3176360"/>
            <a:chOff x="3058500" y="1000638"/>
            <a:chExt cx="1257600" cy="3122212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775008"/>
              <a:ext cx="398100" cy="1970814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154484" y="1000638"/>
              <a:ext cx="10692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181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66355" y="1189427"/>
            <a:ext cx="1257600" cy="3169035"/>
            <a:chOff x="4827900" y="1007835"/>
            <a:chExt cx="1257600" cy="3115012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4930243" y="1007835"/>
              <a:ext cx="1066458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19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521716"/>
              <a:ext cx="398100" cy="224106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7655" y="1189427"/>
            <a:ext cx="1257600" cy="3169038"/>
            <a:chOff x="6597299" y="1007835"/>
            <a:chExt cx="1257600" cy="3115015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683956"/>
              <a:ext cx="398100" cy="44940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73446" y="1007835"/>
              <a:ext cx="905306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1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42609" y="1189427"/>
            <a:ext cx="1257600" cy="3169038"/>
            <a:chOff x="6597299" y="1007835"/>
            <a:chExt cx="1257600" cy="311501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93900"/>
              <a:ext cx="398100" cy="44940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753888" y="1007835"/>
              <a:ext cx="1002854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0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44597" y="1164549"/>
            <a:ext cx="1257600" cy="3193916"/>
            <a:chOff x="6597299" y="983381"/>
            <a:chExt cx="1257600" cy="3139469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700883"/>
              <a:ext cx="398100" cy="4494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64508" y="983381"/>
              <a:ext cx="923182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0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188214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40% y 60%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1561 y 2894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 (C3)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66;p24"/>
          <p:cNvGrpSpPr/>
          <p:nvPr/>
        </p:nvGrpSpPr>
        <p:grpSpPr>
          <a:xfrm>
            <a:off x="2394462" y="1664254"/>
            <a:ext cx="1165015" cy="1175899"/>
            <a:chOff x="851762" y="3073379"/>
            <a:chExt cx="1244039" cy="1244039"/>
          </a:xfrm>
        </p:grpSpPr>
        <p:sp>
          <p:nvSpPr>
            <p:cNvPr id="2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16644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A mayor consumo, mas costosa es la factura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208705" y="1350947"/>
            <a:ext cx="3388753" cy="1163985"/>
            <a:chOff x="693505" y="1362389"/>
            <a:chExt cx="3794312" cy="1421415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5" y="1691561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</a:t>
              </a: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pagan las facturas mas baratas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4422" y="2235404"/>
              <a:ext cx="379339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entre 35 y 39 mil pesos, en comparación con 76 y 143 mil en estratos 5 y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3048" y="1362389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208706" y="2885897"/>
            <a:ext cx="3388752" cy="1203970"/>
            <a:chOff x="712723" y="2870772"/>
            <a:chExt cx="3563643" cy="147024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220" y="3212406"/>
              <a:ext cx="333604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5 pagan las facturas mas variadas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723" y="3792616"/>
              <a:ext cx="3563643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Las desviaciones estándar en estratos 1 y 5 son las mas altas entre estratos, similar al promedio de consumo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175" y="2870772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10" y="970408"/>
            <a:ext cx="5278189" cy="417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358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Sigue la tendencia de suscriptores concentrados en estratos 1 y 2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956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922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219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0" y="1041127"/>
            <a:ext cx="5188742" cy="41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170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-246" y="107575"/>
            <a:ext cx="914424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Aunque los estratos altos no crecen tanto en usuarios, si lo hacen en consumo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147k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4386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145k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29992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natural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361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" y="978373"/>
            <a:ext cx="5188045" cy="410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7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va de la mano con el total consumido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02178"/>
            <a:chOff x="693504" y="1437317"/>
            <a:chExt cx="3691392" cy="1202178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347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2 </a:t>
              </a: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mantienen el mayor </a:t>
              </a: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de consumo</a:t>
              </a: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4" y="2091095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Siguiendo una lógica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similar a categorías similares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5" y="2941894"/>
            <a:ext cx="3524825" cy="1298014"/>
            <a:chOff x="712292" y="2916226"/>
            <a:chExt cx="3595302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crecimiento en consumo de estratos altos se refleja en el valor 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2" y="3665840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Aunque el promedio de consumidores es bajo, el valor de consumo gradualmente se aleja de cero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481" y="905921"/>
            <a:ext cx="5292603" cy="418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71335" y="1837550"/>
            <a:ext cx="8436805" cy="2121507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C3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8645" y="1216962"/>
            <a:ext cx="1224344" cy="3066058"/>
            <a:chOff x="1289100" y="261893"/>
            <a:chExt cx="1257600" cy="3860957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361830" y="261893"/>
              <a:ext cx="1112139" cy="312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313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310527"/>
              <a:ext cx="398100" cy="2397297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94856" y="1182105"/>
            <a:ext cx="1257600" cy="3176360"/>
            <a:chOff x="3058500" y="1000638"/>
            <a:chExt cx="1257600" cy="3122212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721211"/>
              <a:ext cx="398100" cy="2024611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154484" y="1000638"/>
              <a:ext cx="10692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324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66355" y="1189427"/>
            <a:ext cx="1257600" cy="3169035"/>
            <a:chOff x="4827900" y="1007835"/>
            <a:chExt cx="1257600" cy="3115012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4930243" y="1007835"/>
              <a:ext cx="1066458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58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371708"/>
              <a:ext cx="398100" cy="374116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7655" y="1189427"/>
            <a:ext cx="1257600" cy="3169038"/>
            <a:chOff x="6597299" y="1007835"/>
            <a:chExt cx="1257600" cy="3115015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600153"/>
              <a:ext cx="398100" cy="128743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73446" y="1007835"/>
              <a:ext cx="905306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6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42609" y="1189427"/>
            <a:ext cx="1257600" cy="3169038"/>
            <a:chOff x="6597299" y="1007835"/>
            <a:chExt cx="1257600" cy="311501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93900"/>
              <a:ext cx="398100" cy="44940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753888" y="1007835"/>
              <a:ext cx="1002854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1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44597" y="1164549"/>
            <a:ext cx="1257600" cy="3193916"/>
            <a:chOff x="6597299" y="983381"/>
            <a:chExt cx="1257600" cy="3139469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700883"/>
              <a:ext cx="398100" cy="4494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64508" y="983381"/>
              <a:ext cx="923182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0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191855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60% y 80%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2895 y 6814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 (C4)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48;p24"/>
          <p:cNvGrpSpPr/>
          <p:nvPr/>
        </p:nvGrpSpPr>
        <p:grpSpPr>
          <a:xfrm>
            <a:off x="2394462" y="1686051"/>
            <a:ext cx="1165065" cy="1166551"/>
            <a:chOff x="4935067" y="3073379"/>
            <a:chExt cx="1244039" cy="1244039"/>
          </a:xfrm>
        </p:grpSpPr>
        <p:sp>
          <p:nvSpPr>
            <p:cNvPr id="24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286668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estrato 3 aumenta en suscriptores relativo a los dos primeros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1926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1820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593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41126"/>
            <a:ext cx="5188743" cy="41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150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-246" y="107575"/>
            <a:ext cx="914424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Aunque los estratos altos no crecen tanto en usuarios, si lo hacen en consumo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305k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6840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289k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86463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natural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2086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516</a:t>
              </a: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" y="968065"/>
            <a:ext cx="5281152" cy="417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7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estrato 3 se aleja del 4, 5 y 6, aunque no se acerca al 1 y 2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49292"/>
            <a:chOff x="693504" y="1437317"/>
            <a:chExt cx="3691392" cy="1249292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347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2 </a:t>
              </a: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mantienen el mayor </a:t>
              </a: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de consumo</a:t>
              </a: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4" y="2138209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Siguiendo una lógica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similar a categorías similares, el estrato 2 persiste como el de mayor valor consumido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5" y="2941894"/>
            <a:ext cx="3524825" cy="1298014"/>
            <a:chOff x="712292" y="2916226"/>
            <a:chExt cx="3595302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3 se separa del 4, 5 y 6 en promedio y mediana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2" y="3665840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En ambas métricas el valor para estrato 3 es muy superior, aunque no se acerca a estratos 1 y 2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894" y="884927"/>
            <a:ext cx="5312911" cy="420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71335" y="1837550"/>
            <a:ext cx="8436805" cy="2121507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C4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8645" y="1216962"/>
            <a:ext cx="1224344" cy="3066058"/>
            <a:chOff x="1289100" y="261893"/>
            <a:chExt cx="1257600" cy="3860957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361830" y="261893"/>
              <a:ext cx="1112139" cy="312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614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490770"/>
              <a:ext cx="398100" cy="2217053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94856" y="1182105"/>
            <a:ext cx="1257600" cy="3176360"/>
            <a:chOff x="3058500" y="1000638"/>
            <a:chExt cx="1257600" cy="3122212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721211"/>
              <a:ext cx="398100" cy="2024612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154484" y="1000638"/>
              <a:ext cx="10692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660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66355" y="1189427"/>
            <a:ext cx="1257600" cy="3169035"/>
            <a:chOff x="4827900" y="1007835"/>
            <a:chExt cx="1257600" cy="3115012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4930243" y="1007835"/>
              <a:ext cx="1066458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164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234745"/>
              <a:ext cx="398100" cy="511077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7655" y="1189427"/>
            <a:ext cx="1257600" cy="3169038"/>
            <a:chOff x="6597299" y="1007835"/>
            <a:chExt cx="1257600" cy="3115015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600153"/>
              <a:ext cx="398100" cy="128743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73446" y="1007835"/>
              <a:ext cx="905306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11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42609" y="1189427"/>
            <a:ext cx="1257600" cy="3169038"/>
            <a:chOff x="6597299" y="1007835"/>
            <a:chExt cx="1257600" cy="311501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93900"/>
              <a:ext cx="398100" cy="44940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753888" y="1007835"/>
              <a:ext cx="1002854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3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44597" y="1164549"/>
            <a:ext cx="1257600" cy="3193916"/>
            <a:chOff x="6597299" y="983381"/>
            <a:chExt cx="1257600" cy="3139469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700883"/>
              <a:ext cx="398100" cy="4494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64508" y="983381"/>
              <a:ext cx="923182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0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382037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1"/>
            <a:chOff x="2273150" y="3489925"/>
            <a:chExt cx="2327195" cy="989825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0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con mas de 6814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 (C5)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48;p24"/>
          <p:cNvGrpSpPr/>
          <p:nvPr/>
        </p:nvGrpSpPr>
        <p:grpSpPr>
          <a:xfrm>
            <a:off x="2394462" y="1686051"/>
            <a:ext cx="1165015" cy="1166551"/>
            <a:chOff x="4935067" y="3073379"/>
            <a:chExt cx="1244039" cy="1244039"/>
          </a:xfrm>
        </p:grpSpPr>
        <p:sp>
          <p:nvSpPr>
            <p:cNvPr id="27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227572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5"/>
          <p:cNvSpPr txBox="1">
            <a:spLocks noGrp="1"/>
          </p:cNvSpPr>
          <p:nvPr>
            <p:ph type="title"/>
          </p:nvPr>
        </p:nvSpPr>
        <p:spPr>
          <a:xfrm>
            <a:off x="325120" y="320675"/>
            <a:ext cx="838170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 smtClean="0">
                <a:solidFill>
                  <a:schemeClr val="dk1"/>
                </a:solidFill>
              </a:rPr>
              <a:t>Con lo que se paga una factura mediana en estrato 6, se puede pagar:</a:t>
            </a:r>
            <a:endParaRPr sz="2000" dirty="0"/>
          </a:p>
        </p:txBody>
      </p:sp>
      <p:grpSp>
        <p:nvGrpSpPr>
          <p:cNvPr id="490" name="Google Shape;490;p25"/>
          <p:cNvGrpSpPr/>
          <p:nvPr/>
        </p:nvGrpSpPr>
        <p:grpSpPr>
          <a:xfrm>
            <a:off x="527064" y="2088599"/>
            <a:ext cx="1472582" cy="2261350"/>
            <a:chOff x="1652715" y="1726763"/>
            <a:chExt cx="1744797" cy="2687240"/>
          </a:xfrm>
        </p:grpSpPr>
        <p:grpSp>
          <p:nvGrpSpPr>
            <p:cNvPr id="491" name="Google Shape;491;p25"/>
            <p:cNvGrpSpPr/>
            <p:nvPr/>
          </p:nvGrpSpPr>
          <p:grpSpPr>
            <a:xfrm>
              <a:off x="171144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2" name="Google Shape;492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6224873"/>
                  <a:gd name="adj2" fmla="val 16198046"/>
                  <a:gd name="adj3" fmla="val 1613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25"/>
            <p:cNvSpPr txBox="1"/>
            <p:nvPr/>
          </p:nvSpPr>
          <p:spPr>
            <a:xfrm>
              <a:off x="1652715" y="3416470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95" name="Google Shape;495;p25"/>
            <p:cNvSpPr txBox="1"/>
            <p:nvPr/>
          </p:nvSpPr>
          <p:spPr>
            <a:xfrm>
              <a:off x="1695012" y="3932802"/>
              <a:ext cx="1702500" cy="48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1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7" name="Google Shape;497;p25"/>
          <p:cNvGrpSpPr/>
          <p:nvPr/>
        </p:nvGrpSpPr>
        <p:grpSpPr>
          <a:xfrm>
            <a:off x="2141587" y="2088600"/>
            <a:ext cx="1463930" cy="2275738"/>
            <a:chOff x="3940466" y="1726763"/>
            <a:chExt cx="1712824" cy="2704336"/>
          </a:xfrm>
        </p:grpSpPr>
        <p:grpSp>
          <p:nvGrpSpPr>
            <p:cNvPr id="498" name="Google Shape;498;p25"/>
            <p:cNvGrpSpPr/>
            <p:nvPr/>
          </p:nvGrpSpPr>
          <p:grpSpPr>
            <a:xfrm>
              <a:off x="399919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9" name="Google Shape;499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9426545"/>
                  <a:gd name="adj2" fmla="val 16198046"/>
                  <a:gd name="adj3" fmla="val 1613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1" name="Google Shape;501;p25"/>
            <p:cNvSpPr txBox="1"/>
            <p:nvPr/>
          </p:nvSpPr>
          <p:spPr>
            <a:xfrm>
              <a:off x="3950790" y="3416468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3.6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2" name="Google Shape;502;p25"/>
            <p:cNvSpPr txBox="1"/>
            <p:nvPr/>
          </p:nvSpPr>
          <p:spPr>
            <a:xfrm>
              <a:off x="3940466" y="394989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2</a:t>
              </a:r>
            </a:p>
          </p:txBody>
        </p:sp>
      </p:grpSp>
      <p:grpSp>
        <p:nvGrpSpPr>
          <p:cNvPr id="504" name="Google Shape;504;p25"/>
          <p:cNvGrpSpPr/>
          <p:nvPr/>
        </p:nvGrpSpPr>
        <p:grpSpPr>
          <a:xfrm>
            <a:off x="3769746" y="2088599"/>
            <a:ext cx="1558465" cy="2280947"/>
            <a:chOff x="6274205" y="1726763"/>
            <a:chExt cx="1767918" cy="2635152"/>
          </a:xfrm>
        </p:grpSpPr>
        <p:grpSp>
          <p:nvGrpSpPr>
            <p:cNvPr id="505" name="Google Shape;505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06" name="Google Shape;506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2575631"/>
                  <a:gd name="adj2" fmla="val 16198046"/>
                  <a:gd name="adj3" fmla="val 1613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25"/>
            <p:cNvSpPr txBox="1"/>
            <p:nvPr/>
          </p:nvSpPr>
          <p:spPr>
            <a:xfrm>
              <a:off x="6274205" y="3374503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2.6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9" name="Google Shape;509;p25"/>
            <p:cNvSpPr txBox="1"/>
            <p:nvPr/>
          </p:nvSpPr>
          <p:spPr>
            <a:xfrm>
              <a:off x="6339623" y="3880715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3</a:t>
              </a:r>
            </a:p>
          </p:txBody>
        </p:sp>
      </p:grpSp>
      <p:grpSp>
        <p:nvGrpSpPr>
          <p:cNvPr id="511" name="Google Shape;511;p25"/>
          <p:cNvGrpSpPr/>
          <p:nvPr/>
        </p:nvGrpSpPr>
        <p:grpSpPr>
          <a:xfrm>
            <a:off x="5434776" y="2095853"/>
            <a:ext cx="1497885" cy="2273693"/>
            <a:chOff x="6287116" y="1726763"/>
            <a:chExt cx="1702709" cy="2618556"/>
          </a:xfrm>
        </p:grpSpPr>
        <p:grpSp>
          <p:nvGrpSpPr>
            <p:cNvPr id="512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13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5383122"/>
                  <a:gd name="adj2" fmla="val 16198046"/>
                  <a:gd name="adj3" fmla="val 1613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25"/>
            <p:cNvSpPr txBox="1"/>
            <p:nvPr/>
          </p:nvSpPr>
          <p:spPr>
            <a:xfrm>
              <a:off x="6287116" y="3363029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16" name="Google Shape;516;p25"/>
            <p:cNvSpPr txBox="1"/>
            <p:nvPr/>
          </p:nvSpPr>
          <p:spPr>
            <a:xfrm>
              <a:off x="6287325" y="386411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4</a:t>
              </a:r>
            </a:p>
          </p:txBody>
        </p:sp>
      </p:grpSp>
      <p:grpSp>
        <p:nvGrpSpPr>
          <p:cNvPr id="66" name="Google Shape;511;p25"/>
          <p:cNvGrpSpPr/>
          <p:nvPr/>
        </p:nvGrpSpPr>
        <p:grpSpPr>
          <a:xfrm>
            <a:off x="7216362" y="2107462"/>
            <a:ext cx="1497701" cy="2272632"/>
            <a:chOff x="6287115" y="1726763"/>
            <a:chExt cx="1702500" cy="2617335"/>
          </a:xfrm>
        </p:grpSpPr>
        <p:grpSp>
          <p:nvGrpSpPr>
            <p:cNvPr id="67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71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6338426"/>
                  <a:gd name="adj2" fmla="val 16198046"/>
                  <a:gd name="adj3" fmla="val 16139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" name="Google Shape;515;p25"/>
            <p:cNvSpPr txBox="1"/>
            <p:nvPr/>
          </p:nvSpPr>
          <p:spPr>
            <a:xfrm>
              <a:off x="6287115" y="3372711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1.8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" name="Google Shape;516;p25"/>
            <p:cNvSpPr txBox="1"/>
            <p:nvPr/>
          </p:nvSpPr>
          <p:spPr>
            <a:xfrm>
              <a:off x="6287115" y="3862898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5</a:t>
              </a:r>
            </a:p>
          </p:txBody>
        </p:sp>
      </p:grpSp>
      <p:grpSp>
        <p:nvGrpSpPr>
          <p:cNvPr id="76" name="Google Shape;1472;p18"/>
          <p:cNvGrpSpPr/>
          <p:nvPr/>
        </p:nvGrpSpPr>
        <p:grpSpPr>
          <a:xfrm>
            <a:off x="995799" y="2401447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7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472;p18"/>
          <p:cNvGrpSpPr/>
          <p:nvPr/>
        </p:nvGrpSpPr>
        <p:grpSpPr>
          <a:xfrm>
            <a:off x="989506" y="2746492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472;p18"/>
          <p:cNvGrpSpPr/>
          <p:nvPr/>
        </p:nvGrpSpPr>
        <p:grpSpPr>
          <a:xfrm>
            <a:off x="1322931" y="240391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1472;p18"/>
          <p:cNvGrpSpPr/>
          <p:nvPr/>
        </p:nvGrpSpPr>
        <p:grpSpPr>
          <a:xfrm>
            <a:off x="1322931" y="274406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472;p18"/>
          <p:cNvGrpSpPr/>
          <p:nvPr/>
        </p:nvGrpSpPr>
        <p:grpSpPr>
          <a:xfrm>
            <a:off x="2634219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1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1472;p18"/>
          <p:cNvGrpSpPr/>
          <p:nvPr/>
        </p:nvGrpSpPr>
        <p:grpSpPr>
          <a:xfrm>
            <a:off x="2613401" y="2744061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4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472;p18"/>
          <p:cNvGrpSpPr/>
          <p:nvPr/>
        </p:nvGrpSpPr>
        <p:grpSpPr>
          <a:xfrm>
            <a:off x="2932293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472;p18"/>
          <p:cNvGrpSpPr/>
          <p:nvPr/>
        </p:nvGrpSpPr>
        <p:grpSpPr>
          <a:xfrm>
            <a:off x="4599872" y="2763579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472;p18"/>
          <p:cNvGrpSpPr/>
          <p:nvPr/>
        </p:nvGrpSpPr>
        <p:grpSpPr>
          <a:xfrm>
            <a:off x="4488909" y="2453850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Rectángulo 110"/>
          <p:cNvSpPr/>
          <p:nvPr/>
        </p:nvSpPr>
        <p:spPr>
          <a:xfrm>
            <a:off x="4590922" y="2439204"/>
            <a:ext cx="81137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12" name="Google Shape;1472;p18"/>
          <p:cNvGrpSpPr/>
          <p:nvPr/>
        </p:nvGrpSpPr>
        <p:grpSpPr>
          <a:xfrm>
            <a:off x="5949931" y="2453850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472;p18"/>
          <p:cNvGrpSpPr/>
          <p:nvPr/>
        </p:nvGrpSpPr>
        <p:grpSpPr>
          <a:xfrm>
            <a:off x="6302107" y="2801428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472;p18"/>
          <p:cNvGrpSpPr/>
          <p:nvPr/>
        </p:nvGrpSpPr>
        <p:grpSpPr>
          <a:xfrm>
            <a:off x="7680481" y="2468496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1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grpSp>
        <p:nvGrpSpPr>
          <p:cNvPr id="124" name="Google Shape;1472;p18"/>
          <p:cNvGrpSpPr/>
          <p:nvPr/>
        </p:nvGrpSpPr>
        <p:grpSpPr>
          <a:xfrm>
            <a:off x="8069948" y="2808885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25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6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sp>
        <p:nvSpPr>
          <p:cNvPr id="127" name="Rectángulo 126"/>
          <p:cNvSpPr/>
          <p:nvPr/>
        </p:nvSpPr>
        <p:spPr>
          <a:xfrm>
            <a:off x="8195538" y="2808489"/>
            <a:ext cx="81137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28" name="Google Shape;1472;p18"/>
          <p:cNvGrpSpPr/>
          <p:nvPr/>
        </p:nvGrpSpPr>
        <p:grpSpPr>
          <a:xfrm>
            <a:off x="4313494" y="2765360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2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1472;p18"/>
          <p:cNvGrpSpPr/>
          <p:nvPr/>
        </p:nvGrpSpPr>
        <p:grpSpPr>
          <a:xfrm>
            <a:off x="2935483" y="2743098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8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Rectángulo 102"/>
          <p:cNvSpPr/>
          <p:nvPr/>
        </p:nvSpPr>
        <p:spPr>
          <a:xfrm>
            <a:off x="3038015" y="2736476"/>
            <a:ext cx="81137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21403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estrato 3 supera al 1; estratos 4, 5 y 6 aumentan notablemente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20814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6191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12305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16352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2296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1330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1" y="1041127"/>
            <a:ext cx="5109724" cy="403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297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-246" y="107575"/>
            <a:ext cx="914424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Esos aumentos notables se pueden ver en el total consumido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3.5m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914k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2m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2.3m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natural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391k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358k</a:t>
              </a: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9" y="974176"/>
            <a:ext cx="5222039" cy="412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9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estrato 3 se aleja del 4, 5 y 6, aunque no se acerca al 1 y 2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49292"/>
            <a:chOff x="693504" y="1437317"/>
            <a:chExt cx="3691392" cy="1249292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347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1 pierde terreno en valor consumido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4" y="2138209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El aumento considerable del estrato 3 lo vuelve, junto al estrato 1, los que mas valor de gas consumen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5" y="2941894"/>
            <a:ext cx="3524825" cy="1298014"/>
            <a:chOff x="712292" y="2916226"/>
            <a:chExt cx="3595302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4, 5 y 6 se insertan en la distribución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2" y="3665840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En contraste con categorías anteriores, en esta se pueden evidenciar mejor los estratos 4 al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570" y="899785"/>
            <a:ext cx="5367514" cy="424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5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71335" y="1837550"/>
            <a:ext cx="8436805" cy="2121507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C5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8645" y="1216962"/>
            <a:ext cx="1224344" cy="3066058"/>
            <a:chOff x="1289100" y="261893"/>
            <a:chExt cx="1257600" cy="3860957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361830" y="261893"/>
              <a:ext cx="1112139" cy="312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4379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2244784"/>
              <a:ext cx="398100" cy="1463038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94856" y="1182105"/>
            <a:ext cx="1257600" cy="3176360"/>
            <a:chOff x="3058500" y="1000638"/>
            <a:chExt cx="1257600" cy="3122212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775009"/>
              <a:ext cx="398100" cy="1970814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154484" y="1000638"/>
              <a:ext cx="10692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7321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66355" y="1189427"/>
            <a:ext cx="1257600" cy="3169035"/>
            <a:chOff x="4827900" y="1007835"/>
            <a:chExt cx="1257600" cy="3115012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4930243" y="1007835"/>
              <a:ext cx="1066458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4419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2479045"/>
              <a:ext cx="398100" cy="1266778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7655" y="1189427"/>
            <a:ext cx="1257600" cy="3169038"/>
            <a:chOff x="6597299" y="1007835"/>
            <a:chExt cx="1257600" cy="3115015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651815"/>
              <a:ext cx="398100" cy="77080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73446" y="1007835"/>
              <a:ext cx="905306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1718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42609" y="1189427"/>
            <a:ext cx="1257600" cy="3169038"/>
            <a:chOff x="6597299" y="1007835"/>
            <a:chExt cx="1257600" cy="311501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753888" y="1007835"/>
              <a:ext cx="1002854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754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44597" y="1164549"/>
            <a:ext cx="1257600" cy="3193916"/>
            <a:chOff x="6597299" y="983381"/>
            <a:chExt cx="1257600" cy="3139469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64508" y="983381"/>
              <a:ext cx="923182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0</a:t>
              </a:r>
              <a:r>
                <a:rPr lang="en-US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678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249241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483675" y="1601271"/>
            <a:ext cx="8057498" cy="2085341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83675" y="157507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Los municipios que mas gas facturaron en 2021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697653" y="1176078"/>
            <a:ext cx="1466102" cy="3069807"/>
            <a:chOff x="1216824" y="1184293"/>
            <a:chExt cx="1466102" cy="3069807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16824" y="3991600"/>
              <a:ext cx="132519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Bogotá D.C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216824" y="1184293"/>
              <a:ext cx="1466102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1,021,980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622524"/>
              <a:ext cx="398100" cy="2085300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2241326" y="1172373"/>
            <a:ext cx="1335022" cy="3078927"/>
            <a:chOff x="3065318" y="1180588"/>
            <a:chExt cx="1335022" cy="3078927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3069224"/>
              <a:ext cx="398100" cy="63870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65318" y="3997015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Cali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105846" y="1180588"/>
              <a:ext cx="1294494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298,679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749080" y="1174029"/>
            <a:ext cx="1326287" cy="3071856"/>
            <a:chOff x="4827900" y="1186729"/>
            <a:chExt cx="1326287" cy="3071856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996085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Medell</a:t>
              </a:r>
              <a:r>
                <a:rPr lang="es-MX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ín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4898709" y="1186729"/>
              <a:ext cx="1255478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217,315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161947"/>
              <a:ext cx="398100" cy="546177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5261913" y="1151371"/>
            <a:ext cx="1351044" cy="3085989"/>
            <a:chOff x="6590481" y="1159586"/>
            <a:chExt cx="1351044" cy="3085989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0481" y="3983075"/>
              <a:ext cx="1351044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Barranquilla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148937"/>
              <a:ext cx="398100" cy="558938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622411" y="1159586"/>
              <a:ext cx="1287183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217,262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831180" y="1151371"/>
            <a:ext cx="1311675" cy="3094514"/>
            <a:chOff x="6570261" y="1181174"/>
            <a:chExt cx="1311675" cy="3072926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99160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Cartagena</a:t>
              </a:r>
              <a:endParaRPr sz="1700" dirty="0">
                <a:solidFill>
                  <a:srgbClr val="9EAEF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277759"/>
              <a:ext cx="398100" cy="430115"/>
            </a:xfrm>
            <a:prstGeom prst="can">
              <a:avLst>
                <a:gd name="adj" fmla="val 25000"/>
              </a:avLst>
            </a:prstGeom>
            <a:solidFill>
              <a:srgbClr val="9EA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570261" y="1181174"/>
              <a:ext cx="1311675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190,003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0" y="4931996"/>
            <a:ext cx="135485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" dirty="0"/>
              <a:t>* </a:t>
            </a:r>
            <a:r>
              <a:rPr lang="es-CO" sz="600" dirty="0" smtClean="0"/>
              <a:t>Expresado en millones de pesos</a:t>
            </a:r>
            <a:endParaRPr lang="es-CO" sz="600" dirty="0"/>
          </a:p>
        </p:txBody>
      </p:sp>
    </p:spTree>
    <p:extLst>
      <p:ext uri="{BB962C8B-B14F-4D97-AF65-F5344CB8AC3E}">
        <p14:creationId xmlns:p14="http://schemas.microsoft.com/office/powerpoint/2010/main" val="15390972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¿</a:t>
            </a:r>
            <a:r>
              <a:rPr lang="es-CO" dirty="0" smtClean="0">
                <a:solidFill>
                  <a:schemeClr val="dk1"/>
                </a:solidFill>
              </a:rPr>
              <a:t>Cómo cambian las categorías en 2022?</a:t>
            </a:r>
            <a:endParaRPr lang="es-CO" dirty="0"/>
          </a:p>
        </p:txBody>
      </p:sp>
      <p:grpSp>
        <p:nvGrpSpPr>
          <p:cNvPr id="444" name="Google Shape;444;p24"/>
          <p:cNvGrpSpPr/>
          <p:nvPr/>
        </p:nvGrpSpPr>
        <p:grpSpPr>
          <a:xfrm>
            <a:off x="273132" y="1416052"/>
            <a:ext cx="797055" cy="785281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48" name="Google Shape;448;p24"/>
          <p:cNvGrpSpPr/>
          <p:nvPr/>
        </p:nvGrpSpPr>
        <p:grpSpPr>
          <a:xfrm>
            <a:off x="4735387" y="1709273"/>
            <a:ext cx="920346" cy="929486"/>
            <a:chOff x="4935067" y="3073379"/>
            <a:chExt cx="1244039" cy="1244039"/>
          </a:xfrm>
        </p:grpSpPr>
        <p:sp>
          <p:nvSpPr>
            <p:cNvPr id="449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55" name="Google Shape;455;p24"/>
          <p:cNvGrpSpPr/>
          <p:nvPr/>
        </p:nvGrpSpPr>
        <p:grpSpPr>
          <a:xfrm>
            <a:off x="245996" y="2543020"/>
            <a:ext cx="803613" cy="829626"/>
            <a:chOff x="4935067" y="1342427"/>
            <a:chExt cx="1244039" cy="1244039"/>
          </a:xfrm>
        </p:grpSpPr>
        <p:sp>
          <p:nvSpPr>
            <p:cNvPr id="456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66" name="Google Shape;466;p24"/>
          <p:cNvGrpSpPr/>
          <p:nvPr/>
        </p:nvGrpSpPr>
        <p:grpSpPr>
          <a:xfrm>
            <a:off x="293518" y="3721645"/>
            <a:ext cx="812701" cy="803974"/>
            <a:chOff x="851762" y="3073379"/>
            <a:chExt cx="1244039" cy="1244039"/>
          </a:xfrm>
        </p:grpSpPr>
        <p:sp>
          <p:nvSpPr>
            <p:cNvPr id="46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3" name="Google Shape;473;p24"/>
          <p:cNvGrpSpPr/>
          <p:nvPr/>
        </p:nvGrpSpPr>
        <p:grpSpPr>
          <a:xfrm>
            <a:off x="1286369" y="3749558"/>
            <a:ext cx="3055338" cy="1086601"/>
            <a:chOff x="2273150" y="3489923"/>
            <a:chExt cx="2124892" cy="989826"/>
          </a:xfrm>
        </p:grpSpPr>
        <p:sp>
          <p:nvSpPr>
            <p:cNvPr id="474" name="Google Shape;474;p24"/>
            <p:cNvSpPr txBox="1"/>
            <p:nvPr/>
          </p:nvSpPr>
          <p:spPr>
            <a:xfrm>
              <a:off x="2273150" y="3782549"/>
              <a:ext cx="2124892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40% y 60% de la distribución.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1484 y 2782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1286369" y="1504860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667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9" name="Google Shape;479;p24"/>
          <p:cNvGrpSpPr/>
          <p:nvPr/>
        </p:nvGrpSpPr>
        <p:grpSpPr>
          <a:xfrm>
            <a:off x="5938329" y="1762438"/>
            <a:ext cx="3016017" cy="1007855"/>
            <a:chOff x="2273150" y="3489923"/>
            <a:chExt cx="2149220" cy="989826"/>
          </a:xfrm>
        </p:grpSpPr>
        <p:sp>
          <p:nvSpPr>
            <p:cNvPr id="480" name="Google Shape;480;p24"/>
            <p:cNvSpPr txBox="1"/>
            <p:nvPr/>
          </p:nvSpPr>
          <p:spPr>
            <a:xfrm>
              <a:off x="2273150" y="3782549"/>
              <a:ext cx="214922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y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80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2783 y 6425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82" name="Google Shape;482;p24"/>
          <p:cNvGrpSpPr/>
          <p:nvPr/>
        </p:nvGrpSpPr>
        <p:grpSpPr>
          <a:xfrm>
            <a:off x="1271503" y="2644081"/>
            <a:ext cx="3124389" cy="993199"/>
            <a:chOff x="2273149" y="3489925"/>
            <a:chExt cx="2161060" cy="989826"/>
          </a:xfrm>
        </p:grpSpPr>
        <p:sp>
          <p:nvSpPr>
            <p:cNvPr id="483" name="Google Shape;483;p24"/>
            <p:cNvSpPr txBox="1"/>
            <p:nvPr/>
          </p:nvSpPr>
          <p:spPr>
            <a:xfrm>
              <a:off x="2273149" y="3782551"/>
              <a:ext cx="216106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Municipios entre 668 y 1483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4" name="Google Shape;448;p24"/>
          <p:cNvGrpSpPr/>
          <p:nvPr/>
        </p:nvGrpSpPr>
        <p:grpSpPr>
          <a:xfrm>
            <a:off x="4735387" y="3208510"/>
            <a:ext cx="920346" cy="924657"/>
            <a:chOff x="4935067" y="3073379"/>
            <a:chExt cx="1244039" cy="1244039"/>
          </a:xfrm>
        </p:grpSpPr>
        <p:sp>
          <p:nvSpPr>
            <p:cNvPr id="45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" name="Google Shape;479;p24"/>
          <p:cNvGrpSpPr/>
          <p:nvPr/>
        </p:nvGrpSpPr>
        <p:grpSpPr>
          <a:xfrm>
            <a:off x="5938329" y="3311398"/>
            <a:ext cx="2644674" cy="1016762"/>
            <a:chOff x="2273150" y="3489923"/>
            <a:chExt cx="1884600" cy="989826"/>
          </a:xfrm>
        </p:grpSpPr>
        <p:sp>
          <p:nvSpPr>
            <p:cNvPr id="48" name="Google Shape;480;p24"/>
            <p:cNvSpPr txBox="1"/>
            <p:nvPr/>
          </p:nvSpPr>
          <p:spPr>
            <a:xfrm>
              <a:off x="2273150" y="3782549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con mas de 6426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69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24"/>
          <p:cNvGrpSpPr/>
          <p:nvPr/>
        </p:nvGrpSpPr>
        <p:grpSpPr>
          <a:xfrm>
            <a:off x="2312472" y="602462"/>
            <a:ext cx="1165015" cy="1157815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4045571" y="855255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667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 (C1)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70" name="Google Shape;152;p17">
            <a:extLst>
              <a:ext uri="{FF2B5EF4-FFF2-40B4-BE49-F238E27FC236}">
                <a16:creationId xmlns:a16="http://schemas.microsoft.com/office/drawing/2014/main" xmlns="" id="{90E1DAB5-880D-1658-391F-4AC9FC397752}"/>
              </a:ext>
            </a:extLst>
          </p:cNvPr>
          <p:cNvGrpSpPr/>
          <p:nvPr/>
        </p:nvGrpSpPr>
        <p:grpSpPr>
          <a:xfrm>
            <a:off x="2892540" y="2134627"/>
            <a:ext cx="1827784" cy="967362"/>
            <a:chOff x="710275" y="2929813"/>
            <a:chExt cx="1827784" cy="967362"/>
          </a:xfrm>
        </p:grpSpPr>
        <p:sp>
          <p:nvSpPr>
            <p:cNvPr id="71" name="Google Shape;153;p17">
              <a:extLst>
                <a:ext uri="{FF2B5EF4-FFF2-40B4-BE49-F238E27FC236}">
                  <a16:creationId xmlns:a16="http://schemas.microsoft.com/office/drawing/2014/main" xmlns="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chemeClr val="bg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72" name="Google Shape;154;p17">
              <a:extLst>
                <a:ext uri="{FF2B5EF4-FFF2-40B4-BE49-F238E27FC236}">
                  <a16:creationId xmlns:a16="http://schemas.microsoft.com/office/drawing/2014/main" xmlns="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estructurales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73" name="Google Shape;155;p17">
              <a:extLst>
                <a:ext uri="{FF2B5EF4-FFF2-40B4-BE49-F238E27FC236}">
                  <a16:creationId xmlns:a16="http://schemas.microsoft.com/office/drawing/2014/main" xmlns="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4" name="Google Shape;152;p17">
            <a:extLst>
              <a:ext uri="{FF2B5EF4-FFF2-40B4-BE49-F238E27FC236}">
                <a16:creationId xmlns:a16="http://schemas.microsoft.com/office/drawing/2014/main" xmlns="" id="{50CA73C6-8127-631A-5DE1-178807BC1403}"/>
              </a:ext>
            </a:extLst>
          </p:cNvPr>
          <p:cNvGrpSpPr/>
          <p:nvPr/>
        </p:nvGrpSpPr>
        <p:grpSpPr>
          <a:xfrm>
            <a:off x="4833249" y="2134627"/>
            <a:ext cx="1772700" cy="967362"/>
            <a:chOff x="710275" y="2929813"/>
            <a:chExt cx="1772700" cy="967362"/>
          </a:xfrm>
        </p:grpSpPr>
        <p:sp>
          <p:nvSpPr>
            <p:cNvPr id="75" name="Google Shape;153;p17">
              <a:extLst>
                <a:ext uri="{FF2B5EF4-FFF2-40B4-BE49-F238E27FC236}">
                  <a16:creationId xmlns:a16="http://schemas.microsoft.com/office/drawing/2014/main" xmlns="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76" name="Google Shape;154;p17">
              <a:extLst>
                <a:ext uri="{FF2B5EF4-FFF2-40B4-BE49-F238E27FC236}">
                  <a16:creationId xmlns:a16="http://schemas.microsoft.com/office/drawing/2014/main" xmlns="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Por usuarios. 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 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miles de M3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77" name="Google Shape;155;p17">
              <a:extLst>
                <a:ext uri="{FF2B5EF4-FFF2-40B4-BE49-F238E27FC236}">
                  <a16:creationId xmlns:a16="http://schemas.microsoft.com/office/drawing/2014/main" xmlns="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solidFill>
                <a:srgbClr val="00D4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8" name="Google Shape;152;p17">
            <a:extLst>
              <a:ext uri="{FF2B5EF4-FFF2-40B4-BE49-F238E27FC236}">
                <a16:creationId xmlns:a16="http://schemas.microsoft.com/office/drawing/2014/main" xmlns="" id="{B9FA2FA3-47B8-DEB9-AD21-744244FEC557}"/>
              </a:ext>
            </a:extLst>
          </p:cNvPr>
          <p:cNvGrpSpPr/>
          <p:nvPr/>
        </p:nvGrpSpPr>
        <p:grpSpPr>
          <a:xfrm>
            <a:off x="3843966" y="3420653"/>
            <a:ext cx="2213374" cy="967362"/>
            <a:chOff x="710275" y="2929813"/>
            <a:chExt cx="2213374" cy="967362"/>
          </a:xfrm>
        </p:grpSpPr>
        <p:sp>
          <p:nvSpPr>
            <p:cNvPr id="79" name="Google Shape;153;p17">
              <a:extLst>
                <a:ext uri="{FF2B5EF4-FFF2-40B4-BE49-F238E27FC236}">
                  <a16:creationId xmlns:a16="http://schemas.microsoft.com/office/drawing/2014/main" xmlns="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80" name="Google Shape;154;p17">
              <a:extLst>
                <a:ext uri="{FF2B5EF4-FFF2-40B4-BE49-F238E27FC236}">
                  <a16:creationId xmlns:a16="http://schemas.microsoft.com/office/drawing/2014/main" xmlns="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De todos los 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M3.</a:t>
              </a:r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 </a:t>
              </a:r>
              <a:endParaRPr lang="es-ES" dirty="0">
                <a:ea typeface="Roboto"/>
                <a:sym typeface="Roboto"/>
              </a:endParaRP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 en millones de pesos</a:t>
              </a:r>
              <a:endParaRPr lang="es-ES" dirty="0"/>
            </a:p>
          </p:txBody>
        </p:sp>
        <p:sp>
          <p:nvSpPr>
            <p:cNvPr id="81" name="Google Shape;155;p17">
              <a:extLst>
                <a:ext uri="{FF2B5EF4-FFF2-40B4-BE49-F238E27FC236}">
                  <a16:creationId xmlns:a16="http://schemas.microsoft.com/office/drawing/2014/main" xmlns="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82307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retrocedió considerablemente en estratos 1 al 3.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30527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266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17847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3112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055540" y="149330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- 16 %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- 21 %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- 32 %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4007" y="326727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+ 2 %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" name="Google Shape;667;p29"/>
          <p:cNvSpPr/>
          <p:nvPr/>
        </p:nvSpPr>
        <p:spPr>
          <a:xfrm>
            <a:off x="7068216" y="3812488"/>
            <a:ext cx="7126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7" y="987178"/>
            <a:ext cx="5256976" cy="415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retrocedió moderadamente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0.1</a:t>
              </a: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53772" y="1448047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133810" y="149327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- 3 %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97930" y="208943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133810" y="266464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- 25 %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0066" y="3238711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78501" y="3812488"/>
            <a:ext cx="70232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 tiene este valor de consumo (en millones) de gas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9" y="1041677"/>
            <a:ext cx="5062226" cy="400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5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71148" y="841188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Municipios entre 668 y 1483 suscriptores</a:t>
              </a: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 (C2)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55;p24"/>
          <p:cNvGrpSpPr/>
          <p:nvPr/>
        </p:nvGrpSpPr>
        <p:grpSpPr>
          <a:xfrm>
            <a:off x="2406197" y="503671"/>
            <a:ext cx="1165015" cy="1175899"/>
            <a:chOff x="4935067" y="1342427"/>
            <a:chExt cx="1244039" cy="1244039"/>
          </a:xfrm>
        </p:grpSpPr>
        <p:sp>
          <p:nvSpPr>
            <p:cNvPr id="24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69" name="Google Shape;152;p17">
            <a:extLst>
              <a:ext uri="{FF2B5EF4-FFF2-40B4-BE49-F238E27FC236}">
                <a16:creationId xmlns:a16="http://schemas.microsoft.com/office/drawing/2014/main" xmlns="" id="{90E1DAB5-880D-1658-391F-4AC9FC397752}"/>
              </a:ext>
            </a:extLst>
          </p:cNvPr>
          <p:cNvGrpSpPr/>
          <p:nvPr/>
        </p:nvGrpSpPr>
        <p:grpSpPr>
          <a:xfrm>
            <a:off x="2892540" y="2134627"/>
            <a:ext cx="1827784" cy="967362"/>
            <a:chOff x="710275" y="2929813"/>
            <a:chExt cx="1827784" cy="967362"/>
          </a:xfrm>
        </p:grpSpPr>
        <p:sp>
          <p:nvSpPr>
            <p:cNvPr id="70" name="Google Shape;153;p17">
              <a:extLst>
                <a:ext uri="{FF2B5EF4-FFF2-40B4-BE49-F238E27FC236}">
                  <a16:creationId xmlns:a16="http://schemas.microsoft.com/office/drawing/2014/main" xmlns="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chemeClr val="bg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71" name="Google Shape;154;p17">
              <a:extLst>
                <a:ext uri="{FF2B5EF4-FFF2-40B4-BE49-F238E27FC236}">
                  <a16:creationId xmlns:a16="http://schemas.microsoft.com/office/drawing/2014/main" xmlns="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estructurales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72" name="Google Shape;155;p17">
              <a:extLst>
                <a:ext uri="{FF2B5EF4-FFF2-40B4-BE49-F238E27FC236}">
                  <a16:creationId xmlns:a16="http://schemas.microsoft.com/office/drawing/2014/main" xmlns="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" name="Google Shape;152;p17">
            <a:extLst>
              <a:ext uri="{FF2B5EF4-FFF2-40B4-BE49-F238E27FC236}">
                <a16:creationId xmlns:a16="http://schemas.microsoft.com/office/drawing/2014/main" xmlns="" id="{50CA73C6-8127-631A-5DE1-178807BC1403}"/>
              </a:ext>
            </a:extLst>
          </p:cNvPr>
          <p:cNvGrpSpPr/>
          <p:nvPr/>
        </p:nvGrpSpPr>
        <p:grpSpPr>
          <a:xfrm>
            <a:off x="4833249" y="2134627"/>
            <a:ext cx="1772700" cy="967362"/>
            <a:chOff x="710275" y="2929813"/>
            <a:chExt cx="1772700" cy="967362"/>
          </a:xfrm>
        </p:grpSpPr>
        <p:sp>
          <p:nvSpPr>
            <p:cNvPr id="74" name="Google Shape;153;p17">
              <a:extLst>
                <a:ext uri="{FF2B5EF4-FFF2-40B4-BE49-F238E27FC236}">
                  <a16:creationId xmlns:a16="http://schemas.microsoft.com/office/drawing/2014/main" xmlns="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75" name="Google Shape;154;p17">
              <a:extLst>
                <a:ext uri="{FF2B5EF4-FFF2-40B4-BE49-F238E27FC236}">
                  <a16:creationId xmlns:a16="http://schemas.microsoft.com/office/drawing/2014/main" xmlns="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Por usuarios. 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 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miles de M3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76" name="Google Shape;155;p17">
              <a:extLst>
                <a:ext uri="{FF2B5EF4-FFF2-40B4-BE49-F238E27FC236}">
                  <a16:creationId xmlns:a16="http://schemas.microsoft.com/office/drawing/2014/main" xmlns="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solidFill>
                <a:srgbClr val="00D4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7" name="Google Shape;152;p17">
            <a:extLst>
              <a:ext uri="{FF2B5EF4-FFF2-40B4-BE49-F238E27FC236}">
                <a16:creationId xmlns:a16="http://schemas.microsoft.com/office/drawing/2014/main" xmlns="" id="{B9FA2FA3-47B8-DEB9-AD21-744244FEC557}"/>
              </a:ext>
            </a:extLst>
          </p:cNvPr>
          <p:cNvGrpSpPr/>
          <p:nvPr/>
        </p:nvGrpSpPr>
        <p:grpSpPr>
          <a:xfrm>
            <a:off x="3843966" y="3420653"/>
            <a:ext cx="2213374" cy="967362"/>
            <a:chOff x="710275" y="2929813"/>
            <a:chExt cx="2213374" cy="967362"/>
          </a:xfrm>
        </p:grpSpPr>
        <p:sp>
          <p:nvSpPr>
            <p:cNvPr id="78" name="Google Shape;153;p17">
              <a:extLst>
                <a:ext uri="{FF2B5EF4-FFF2-40B4-BE49-F238E27FC236}">
                  <a16:creationId xmlns:a16="http://schemas.microsoft.com/office/drawing/2014/main" xmlns="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79" name="Google Shape;154;p17">
              <a:extLst>
                <a:ext uri="{FF2B5EF4-FFF2-40B4-BE49-F238E27FC236}">
                  <a16:creationId xmlns:a16="http://schemas.microsoft.com/office/drawing/2014/main" xmlns="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De todos los 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M3.</a:t>
              </a:r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 </a:t>
              </a:r>
              <a:endParaRPr lang="es-ES" dirty="0">
                <a:ea typeface="Roboto"/>
                <a:sym typeface="Roboto"/>
              </a:endParaRP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 en millones de pesos</a:t>
              </a:r>
              <a:endParaRPr lang="es-ES" dirty="0"/>
            </a:p>
          </p:txBody>
        </p:sp>
        <p:sp>
          <p:nvSpPr>
            <p:cNvPr id="80" name="Google Shape;155;p17">
              <a:extLst>
                <a:ext uri="{FF2B5EF4-FFF2-40B4-BE49-F238E27FC236}">
                  <a16:creationId xmlns:a16="http://schemas.microsoft.com/office/drawing/2014/main" xmlns="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53689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535081" y="13333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El valor del kW/h es similar, pero no igual</a:t>
            </a:r>
            <a:endParaRPr lang="es-CO" dirty="0"/>
          </a:p>
        </p:txBody>
      </p:sp>
      <p:grpSp>
        <p:nvGrpSpPr>
          <p:cNvPr id="22" name="Google Shape;148;p17"/>
          <p:cNvGrpSpPr/>
          <p:nvPr/>
        </p:nvGrpSpPr>
        <p:grpSpPr>
          <a:xfrm>
            <a:off x="5522366" y="1630790"/>
            <a:ext cx="3513262" cy="1184761"/>
            <a:chOff x="707308" y="1490351"/>
            <a:chExt cx="3568986" cy="1184761"/>
          </a:xfrm>
        </p:grpSpPr>
        <p:sp>
          <p:nvSpPr>
            <p:cNvPr id="23" name="Google Shape;149;p17"/>
            <p:cNvSpPr txBox="1"/>
            <p:nvPr/>
          </p:nvSpPr>
          <p:spPr>
            <a:xfrm>
              <a:off x="707308" y="1723331"/>
              <a:ext cx="336823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</a:t>
              </a: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1, 2 y 3 pagan ligeramente más que los 4, 5 y 6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" name="Google Shape;150;p17"/>
            <p:cNvSpPr txBox="1"/>
            <p:nvPr/>
          </p:nvSpPr>
          <p:spPr>
            <a:xfrm>
              <a:off x="707309" y="2126712"/>
              <a:ext cx="356898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del </a:t>
              </a: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valor del kW/h en estratos 1, 2 y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3 es entre 5 y 10 pesos mayor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5" name="Google Shape;151;p17"/>
            <p:cNvSpPr/>
            <p:nvPr/>
          </p:nvSpPr>
          <p:spPr>
            <a:xfrm>
              <a:off x="811617" y="1490351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52;p17"/>
          <p:cNvGrpSpPr/>
          <p:nvPr/>
        </p:nvGrpSpPr>
        <p:grpSpPr>
          <a:xfrm>
            <a:off x="5518039" y="2979335"/>
            <a:ext cx="3517588" cy="1212509"/>
            <a:chOff x="718220" y="2929813"/>
            <a:chExt cx="3281441" cy="1212509"/>
          </a:xfrm>
        </p:grpSpPr>
        <p:sp>
          <p:nvSpPr>
            <p:cNvPr id="27" name="Google Shape;153;p17"/>
            <p:cNvSpPr txBox="1"/>
            <p:nvPr/>
          </p:nvSpPr>
          <p:spPr>
            <a:xfrm>
              <a:off x="718220" y="3212406"/>
              <a:ext cx="299446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mas altos tienen tarifas </a:t>
              </a: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menos concentradas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" name="Google Shape;154;p17"/>
            <p:cNvSpPr txBox="1"/>
            <p:nvPr/>
          </p:nvSpPr>
          <p:spPr>
            <a:xfrm>
              <a:off x="718220" y="3593922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Los picos de la distribución se vuelven mas dispersos conforme se aumenta el estrato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9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41" name="Google Shape;147;p17"/>
          <p:cNvSpPr txBox="1">
            <a:spLocks/>
          </p:cNvSpPr>
          <p:nvPr/>
        </p:nvSpPr>
        <p:spPr>
          <a:xfrm>
            <a:off x="66146" y="580165"/>
            <a:ext cx="518974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" y="1061364"/>
            <a:ext cx="5128028" cy="405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0583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retrocedió considerablemente en todos los estratos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66423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1102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56008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9733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055540" y="149330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- 24 %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- 18 %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- 2 %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4007" y="326727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22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68216" y="3812488"/>
            <a:ext cx="7126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93 %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33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8" y="966137"/>
            <a:ext cx="5183505" cy="409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1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retrocedió moderadamente y de manera mixta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184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</a:t>
              </a: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53772" y="1448047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142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133810" y="149327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97930" y="208943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133810" y="266464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0066" y="3238711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- 5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78501" y="3812488"/>
            <a:ext cx="70232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 tiene este valor de consumo (en millones) de gas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7" y="992440"/>
            <a:ext cx="5250321" cy="415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8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872074" y="863427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40% y 60%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1484 y 2782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 (C3)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66;p24"/>
          <p:cNvGrpSpPr/>
          <p:nvPr/>
        </p:nvGrpSpPr>
        <p:grpSpPr>
          <a:xfrm>
            <a:off x="2307123" y="525909"/>
            <a:ext cx="1165015" cy="1175899"/>
            <a:chOff x="851762" y="3073379"/>
            <a:chExt cx="1244039" cy="1244039"/>
          </a:xfrm>
        </p:grpSpPr>
        <p:sp>
          <p:nvSpPr>
            <p:cNvPr id="2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69" name="Google Shape;152;p17">
            <a:extLst>
              <a:ext uri="{FF2B5EF4-FFF2-40B4-BE49-F238E27FC236}">
                <a16:creationId xmlns:a16="http://schemas.microsoft.com/office/drawing/2014/main" xmlns="" id="{90E1DAB5-880D-1658-391F-4AC9FC397752}"/>
              </a:ext>
            </a:extLst>
          </p:cNvPr>
          <p:cNvGrpSpPr/>
          <p:nvPr/>
        </p:nvGrpSpPr>
        <p:grpSpPr>
          <a:xfrm>
            <a:off x="2892540" y="2134627"/>
            <a:ext cx="1827784" cy="967362"/>
            <a:chOff x="710275" y="2929813"/>
            <a:chExt cx="1827784" cy="967362"/>
          </a:xfrm>
        </p:grpSpPr>
        <p:sp>
          <p:nvSpPr>
            <p:cNvPr id="70" name="Google Shape;153;p17">
              <a:extLst>
                <a:ext uri="{FF2B5EF4-FFF2-40B4-BE49-F238E27FC236}">
                  <a16:creationId xmlns:a16="http://schemas.microsoft.com/office/drawing/2014/main" xmlns="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chemeClr val="bg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71" name="Google Shape;154;p17">
              <a:extLst>
                <a:ext uri="{FF2B5EF4-FFF2-40B4-BE49-F238E27FC236}">
                  <a16:creationId xmlns:a16="http://schemas.microsoft.com/office/drawing/2014/main" xmlns="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estructurales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72" name="Google Shape;155;p17">
              <a:extLst>
                <a:ext uri="{FF2B5EF4-FFF2-40B4-BE49-F238E27FC236}">
                  <a16:creationId xmlns:a16="http://schemas.microsoft.com/office/drawing/2014/main" xmlns="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" name="Google Shape;152;p17">
            <a:extLst>
              <a:ext uri="{FF2B5EF4-FFF2-40B4-BE49-F238E27FC236}">
                <a16:creationId xmlns:a16="http://schemas.microsoft.com/office/drawing/2014/main" xmlns="" id="{50CA73C6-8127-631A-5DE1-178807BC1403}"/>
              </a:ext>
            </a:extLst>
          </p:cNvPr>
          <p:cNvGrpSpPr/>
          <p:nvPr/>
        </p:nvGrpSpPr>
        <p:grpSpPr>
          <a:xfrm>
            <a:off x="4833249" y="2134627"/>
            <a:ext cx="1772700" cy="967362"/>
            <a:chOff x="710275" y="2929813"/>
            <a:chExt cx="1772700" cy="967362"/>
          </a:xfrm>
        </p:grpSpPr>
        <p:sp>
          <p:nvSpPr>
            <p:cNvPr id="74" name="Google Shape;153;p17">
              <a:extLst>
                <a:ext uri="{FF2B5EF4-FFF2-40B4-BE49-F238E27FC236}">
                  <a16:creationId xmlns:a16="http://schemas.microsoft.com/office/drawing/2014/main" xmlns="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75" name="Google Shape;154;p17">
              <a:extLst>
                <a:ext uri="{FF2B5EF4-FFF2-40B4-BE49-F238E27FC236}">
                  <a16:creationId xmlns:a16="http://schemas.microsoft.com/office/drawing/2014/main" xmlns="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Por usuarios. 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 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miles de M3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76" name="Google Shape;155;p17">
              <a:extLst>
                <a:ext uri="{FF2B5EF4-FFF2-40B4-BE49-F238E27FC236}">
                  <a16:creationId xmlns:a16="http://schemas.microsoft.com/office/drawing/2014/main" xmlns="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solidFill>
                <a:srgbClr val="00D4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7" name="Google Shape;152;p17">
            <a:extLst>
              <a:ext uri="{FF2B5EF4-FFF2-40B4-BE49-F238E27FC236}">
                <a16:creationId xmlns:a16="http://schemas.microsoft.com/office/drawing/2014/main" xmlns="" id="{B9FA2FA3-47B8-DEB9-AD21-744244FEC557}"/>
              </a:ext>
            </a:extLst>
          </p:cNvPr>
          <p:cNvGrpSpPr/>
          <p:nvPr/>
        </p:nvGrpSpPr>
        <p:grpSpPr>
          <a:xfrm>
            <a:off x="3843966" y="3420653"/>
            <a:ext cx="2213374" cy="967362"/>
            <a:chOff x="710275" y="2929813"/>
            <a:chExt cx="2213374" cy="967362"/>
          </a:xfrm>
        </p:grpSpPr>
        <p:sp>
          <p:nvSpPr>
            <p:cNvPr id="78" name="Google Shape;153;p17">
              <a:extLst>
                <a:ext uri="{FF2B5EF4-FFF2-40B4-BE49-F238E27FC236}">
                  <a16:creationId xmlns:a16="http://schemas.microsoft.com/office/drawing/2014/main" xmlns="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79" name="Google Shape;154;p17">
              <a:extLst>
                <a:ext uri="{FF2B5EF4-FFF2-40B4-BE49-F238E27FC236}">
                  <a16:creationId xmlns:a16="http://schemas.microsoft.com/office/drawing/2014/main" xmlns="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De todos los 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M3.</a:t>
              </a:r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 </a:t>
              </a:r>
              <a:endParaRPr lang="es-ES" dirty="0">
                <a:ea typeface="Roboto"/>
                <a:sym typeface="Roboto"/>
              </a:endParaRP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 en millones de pesos</a:t>
              </a:r>
              <a:endParaRPr lang="es-ES" dirty="0"/>
            </a:p>
          </p:txBody>
        </p:sp>
        <p:sp>
          <p:nvSpPr>
            <p:cNvPr id="80" name="Google Shape;155;p17">
              <a:extLst>
                <a:ext uri="{FF2B5EF4-FFF2-40B4-BE49-F238E27FC236}">
                  <a16:creationId xmlns:a16="http://schemas.microsoft.com/office/drawing/2014/main" xmlns="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68530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retrocedió también en esta categoría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131k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2867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130k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24386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313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055540" y="149330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- 11 %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- 11 %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- 19 %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4007" y="326727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35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68216" y="3812488"/>
            <a:ext cx="7126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133810" y="4333467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27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3" y="1041677"/>
            <a:ext cx="5123546" cy="405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3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retrocedió en estratos 1 al 4 en valores variados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</a:t>
              </a: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53772" y="1448047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321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133810" y="149327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- 3 %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97930" y="208943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4" name="Google Shape;667;p29"/>
          <p:cNvSpPr/>
          <p:nvPr/>
        </p:nvSpPr>
        <p:spPr>
          <a:xfrm>
            <a:off x="7133810" y="266464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5" name="Google Shape;667;p29"/>
          <p:cNvSpPr/>
          <p:nvPr/>
        </p:nvSpPr>
        <p:spPr>
          <a:xfrm>
            <a:off x="7070066" y="3238711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33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78501" y="3812488"/>
            <a:ext cx="70232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 tiene este valor de consumo (en millones) de gas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7" y="1041678"/>
            <a:ext cx="5188045" cy="410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8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71148" y="819611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60% y 80%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2783 y 6425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 (C4)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48;p24"/>
          <p:cNvGrpSpPr/>
          <p:nvPr/>
        </p:nvGrpSpPr>
        <p:grpSpPr>
          <a:xfrm>
            <a:off x="2406197" y="503890"/>
            <a:ext cx="1165065" cy="1166551"/>
            <a:chOff x="4935067" y="3073379"/>
            <a:chExt cx="1244039" cy="1244039"/>
          </a:xfrm>
        </p:grpSpPr>
        <p:sp>
          <p:nvSpPr>
            <p:cNvPr id="24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69" name="Google Shape;152;p17">
            <a:extLst>
              <a:ext uri="{FF2B5EF4-FFF2-40B4-BE49-F238E27FC236}">
                <a16:creationId xmlns:a16="http://schemas.microsoft.com/office/drawing/2014/main" xmlns="" id="{90E1DAB5-880D-1658-391F-4AC9FC397752}"/>
              </a:ext>
            </a:extLst>
          </p:cNvPr>
          <p:cNvGrpSpPr/>
          <p:nvPr/>
        </p:nvGrpSpPr>
        <p:grpSpPr>
          <a:xfrm>
            <a:off x="2892540" y="2134627"/>
            <a:ext cx="1827784" cy="967362"/>
            <a:chOff x="710275" y="2929813"/>
            <a:chExt cx="1827784" cy="967362"/>
          </a:xfrm>
        </p:grpSpPr>
        <p:sp>
          <p:nvSpPr>
            <p:cNvPr id="70" name="Google Shape;153;p17">
              <a:extLst>
                <a:ext uri="{FF2B5EF4-FFF2-40B4-BE49-F238E27FC236}">
                  <a16:creationId xmlns:a16="http://schemas.microsoft.com/office/drawing/2014/main" xmlns="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chemeClr val="bg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71" name="Google Shape;154;p17">
              <a:extLst>
                <a:ext uri="{FF2B5EF4-FFF2-40B4-BE49-F238E27FC236}">
                  <a16:creationId xmlns:a16="http://schemas.microsoft.com/office/drawing/2014/main" xmlns="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estructurales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72" name="Google Shape;155;p17">
              <a:extLst>
                <a:ext uri="{FF2B5EF4-FFF2-40B4-BE49-F238E27FC236}">
                  <a16:creationId xmlns:a16="http://schemas.microsoft.com/office/drawing/2014/main" xmlns="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" name="Google Shape;152;p17">
            <a:extLst>
              <a:ext uri="{FF2B5EF4-FFF2-40B4-BE49-F238E27FC236}">
                <a16:creationId xmlns:a16="http://schemas.microsoft.com/office/drawing/2014/main" xmlns="" id="{50CA73C6-8127-631A-5DE1-178807BC1403}"/>
              </a:ext>
            </a:extLst>
          </p:cNvPr>
          <p:cNvGrpSpPr/>
          <p:nvPr/>
        </p:nvGrpSpPr>
        <p:grpSpPr>
          <a:xfrm>
            <a:off x="4833249" y="2134627"/>
            <a:ext cx="1772700" cy="967362"/>
            <a:chOff x="710275" y="2929813"/>
            <a:chExt cx="1772700" cy="967362"/>
          </a:xfrm>
        </p:grpSpPr>
        <p:sp>
          <p:nvSpPr>
            <p:cNvPr id="74" name="Google Shape;153;p17">
              <a:extLst>
                <a:ext uri="{FF2B5EF4-FFF2-40B4-BE49-F238E27FC236}">
                  <a16:creationId xmlns:a16="http://schemas.microsoft.com/office/drawing/2014/main" xmlns="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75" name="Google Shape;154;p17">
              <a:extLst>
                <a:ext uri="{FF2B5EF4-FFF2-40B4-BE49-F238E27FC236}">
                  <a16:creationId xmlns:a16="http://schemas.microsoft.com/office/drawing/2014/main" xmlns="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Por usuarios. 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 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miles de M3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76" name="Google Shape;155;p17">
              <a:extLst>
                <a:ext uri="{FF2B5EF4-FFF2-40B4-BE49-F238E27FC236}">
                  <a16:creationId xmlns:a16="http://schemas.microsoft.com/office/drawing/2014/main" xmlns="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solidFill>
                <a:srgbClr val="00D4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7" name="Google Shape;152;p17">
            <a:extLst>
              <a:ext uri="{FF2B5EF4-FFF2-40B4-BE49-F238E27FC236}">
                <a16:creationId xmlns:a16="http://schemas.microsoft.com/office/drawing/2014/main" xmlns="" id="{B9FA2FA3-47B8-DEB9-AD21-744244FEC557}"/>
              </a:ext>
            </a:extLst>
          </p:cNvPr>
          <p:cNvGrpSpPr/>
          <p:nvPr/>
        </p:nvGrpSpPr>
        <p:grpSpPr>
          <a:xfrm>
            <a:off x="3843966" y="3420653"/>
            <a:ext cx="2213374" cy="967362"/>
            <a:chOff x="710275" y="2929813"/>
            <a:chExt cx="2213374" cy="967362"/>
          </a:xfrm>
        </p:grpSpPr>
        <p:sp>
          <p:nvSpPr>
            <p:cNvPr id="78" name="Google Shape;153;p17">
              <a:extLst>
                <a:ext uri="{FF2B5EF4-FFF2-40B4-BE49-F238E27FC236}">
                  <a16:creationId xmlns:a16="http://schemas.microsoft.com/office/drawing/2014/main" xmlns="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79" name="Google Shape;154;p17">
              <a:extLst>
                <a:ext uri="{FF2B5EF4-FFF2-40B4-BE49-F238E27FC236}">
                  <a16:creationId xmlns:a16="http://schemas.microsoft.com/office/drawing/2014/main" xmlns="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De todos los 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M3.</a:t>
              </a:r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 </a:t>
              </a:r>
              <a:endParaRPr lang="es-ES" dirty="0">
                <a:ea typeface="Roboto"/>
                <a:sym typeface="Roboto"/>
              </a:endParaRP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 en millones de pesos</a:t>
              </a:r>
              <a:endParaRPr lang="es-ES" dirty="0"/>
            </a:p>
          </p:txBody>
        </p:sp>
        <p:sp>
          <p:nvSpPr>
            <p:cNvPr id="80" name="Google Shape;155;p17">
              <a:extLst>
                <a:ext uri="{FF2B5EF4-FFF2-40B4-BE49-F238E27FC236}">
                  <a16:creationId xmlns:a16="http://schemas.microsoft.com/office/drawing/2014/main" xmlns="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08578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</a:t>
            </a:r>
            <a:r>
              <a:rPr lang="es-CO" sz="2000" dirty="0" smtClean="0"/>
              <a:t>retrocedió, pero no en todos los estratos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271k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8531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262k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77584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1982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446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055540" y="149330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12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68216" y="3267276"/>
            <a:ext cx="62277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24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68216" y="3812488"/>
            <a:ext cx="7126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133810" y="4333467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14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4" y="1034788"/>
            <a:ext cx="5188045" cy="410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6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</a:t>
            </a:r>
            <a:r>
              <a:rPr lang="es-CO" sz="2000" dirty="0" smtClean="0"/>
              <a:t>aumento ligeramente en los estratos mas poblados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667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14</a:t>
              </a:r>
              <a:endParaRPr lang="es-CO" dirty="0" smtClean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53772" y="1448047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648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170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133810" y="149327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97930" y="208943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4" name="Google Shape;667;p29"/>
          <p:cNvSpPr/>
          <p:nvPr/>
        </p:nvSpPr>
        <p:spPr>
          <a:xfrm>
            <a:off x="7080605" y="266464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101938" y="3238711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27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" name="Google Shape;667;p29"/>
          <p:cNvSpPr/>
          <p:nvPr/>
        </p:nvSpPr>
        <p:spPr>
          <a:xfrm>
            <a:off x="7078501" y="3812488"/>
            <a:ext cx="70232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33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 tiene este valor de consumo (en millones) de gas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45" y="1041678"/>
            <a:ext cx="5150871" cy="407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5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71148" y="796761"/>
            <a:ext cx="3247414" cy="905021"/>
            <a:chOff x="2273150" y="3489925"/>
            <a:chExt cx="2327195" cy="989825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0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con mas de 6426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 (C5)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48;p24"/>
          <p:cNvGrpSpPr/>
          <p:nvPr/>
        </p:nvGrpSpPr>
        <p:grpSpPr>
          <a:xfrm>
            <a:off x="2406197" y="481040"/>
            <a:ext cx="1165015" cy="1166551"/>
            <a:chOff x="4935067" y="3073379"/>
            <a:chExt cx="1244039" cy="1244039"/>
          </a:xfrm>
        </p:grpSpPr>
        <p:sp>
          <p:nvSpPr>
            <p:cNvPr id="27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69" name="Google Shape;152;p17">
            <a:extLst>
              <a:ext uri="{FF2B5EF4-FFF2-40B4-BE49-F238E27FC236}">
                <a16:creationId xmlns:a16="http://schemas.microsoft.com/office/drawing/2014/main" xmlns="" id="{90E1DAB5-880D-1658-391F-4AC9FC397752}"/>
              </a:ext>
            </a:extLst>
          </p:cNvPr>
          <p:cNvGrpSpPr/>
          <p:nvPr/>
        </p:nvGrpSpPr>
        <p:grpSpPr>
          <a:xfrm>
            <a:off x="2892540" y="2134627"/>
            <a:ext cx="1827784" cy="967362"/>
            <a:chOff x="710275" y="2929813"/>
            <a:chExt cx="1827784" cy="967362"/>
          </a:xfrm>
        </p:grpSpPr>
        <p:sp>
          <p:nvSpPr>
            <p:cNvPr id="70" name="Google Shape;153;p17">
              <a:extLst>
                <a:ext uri="{FF2B5EF4-FFF2-40B4-BE49-F238E27FC236}">
                  <a16:creationId xmlns:a16="http://schemas.microsoft.com/office/drawing/2014/main" xmlns="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chemeClr val="bg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71" name="Google Shape;154;p17">
              <a:extLst>
                <a:ext uri="{FF2B5EF4-FFF2-40B4-BE49-F238E27FC236}">
                  <a16:creationId xmlns:a16="http://schemas.microsoft.com/office/drawing/2014/main" xmlns="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estructurales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72" name="Google Shape;155;p17">
              <a:extLst>
                <a:ext uri="{FF2B5EF4-FFF2-40B4-BE49-F238E27FC236}">
                  <a16:creationId xmlns:a16="http://schemas.microsoft.com/office/drawing/2014/main" xmlns="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" name="Google Shape;152;p17">
            <a:extLst>
              <a:ext uri="{FF2B5EF4-FFF2-40B4-BE49-F238E27FC236}">
                <a16:creationId xmlns:a16="http://schemas.microsoft.com/office/drawing/2014/main" xmlns="" id="{50CA73C6-8127-631A-5DE1-178807BC1403}"/>
              </a:ext>
            </a:extLst>
          </p:cNvPr>
          <p:cNvGrpSpPr/>
          <p:nvPr/>
        </p:nvGrpSpPr>
        <p:grpSpPr>
          <a:xfrm>
            <a:off x="4833249" y="2134627"/>
            <a:ext cx="1772700" cy="967362"/>
            <a:chOff x="710275" y="2929813"/>
            <a:chExt cx="1772700" cy="967362"/>
          </a:xfrm>
        </p:grpSpPr>
        <p:sp>
          <p:nvSpPr>
            <p:cNvPr id="74" name="Google Shape;153;p17">
              <a:extLst>
                <a:ext uri="{FF2B5EF4-FFF2-40B4-BE49-F238E27FC236}">
                  <a16:creationId xmlns:a16="http://schemas.microsoft.com/office/drawing/2014/main" xmlns="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75" name="Google Shape;154;p17">
              <a:extLst>
                <a:ext uri="{FF2B5EF4-FFF2-40B4-BE49-F238E27FC236}">
                  <a16:creationId xmlns:a16="http://schemas.microsoft.com/office/drawing/2014/main" xmlns="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Por usuarios. 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 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miles de M3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76" name="Google Shape;155;p17">
              <a:extLst>
                <a:ext uri="{FF2B5EF4-FFF2-40B4-BE49-F238E27FC236}">
                  <a16:creationId xmlns:a16="http://schemas.microsoft.com/office/drawing/2014/main" xmlns="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solidFill>
                <a:srgbClr val="00D4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7" name="Google Shape;152;p17">
            <a:extLst>
              <a:ext uri="{FF2B5EF4-FFF2-40B4-BE49-F238E27FC236}">
                <a16:creationId xmlns:a16="http://schemas.microsoft.com/office/drawing/2014/main" xmlns="" id="{B9FA2FA3-47B8-DEB9-AD21-744244FEC557}"/>
              </a:ext>
            </a:extLst>
          </p:cNvPr>
          <p:cNvGrpSpPr/>
          <p:nvPr/>
        </p:nvGrpSpPr>
        <p:grpSpPr>
          <a:xfrm>
            <a:off x="3843966" y="3420653"/>
            <a:ext cx="2213374" cy="967362"/>
            <a:chOff x="710275" y="2929813"/>
            <a:chExt cx="2213374" cy="967362"/>
          </a:xfrm>
        </p:grpSpPr>
        <p:sp>
          <p:nvSpPr>
            <p:cNvPr id="78" name="Google Shape;153;p17">
              <a:extLst>
                <a:ext uri="{FF2B5EF4-FFF2-40B4-BE49-F238E27FC236}">
                  <a16:creationId xmlns:a16="http://schemas.microsoft.com/office/drawing/2014/main" xmlns="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79" name="Google Shape;154;p17">
              <a:extLst>
                <a:ext uri="{FF2B5EF4-FFF2-40B4-BE49-F238E27FC236}">
                  <a16:creationId xmlns:a16="http://schemas.microsoft.com/office/drawing/2014/main" xmlns="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De todos los 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M3.</a:t>
              </a:r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 </a:t>
              </a:r>
              <a:endParaRPr lang="es-ES" dirty="0">
                <a:ea typeface="Roboto"/>
                <a:sym typeface="Roboto"/>
              </a:endParaRP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 en millones de pesos</a:t>
              </a:r>
              <a:endParaRPr lang="es-ES" dirty="0"/>
            </a:p>
          </p:txBody>
        </p:sp>
        <p:sp>
          <p:nvSpPr>
            <p:cNvPr id="80" name="Google Shape;155;p17">
              <a:extLst>
                <a:ext uri="{FF2B5EF4-FFF2-40B4-BE49-F238E27FC236}">
                  <a16:creationId xmlns:a16="http://schemas.microsoft.com/office/drawing/2014/main" xmlns="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4280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</a:t>
            </a:r>
            <a:r>
              <a:rPr lang="es-CO" sz="2000" dirty="0" smtClean="0"/>
              <a:t>retrocedió en todos los estratos de los grandes municipios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3.1m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867k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1.8m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2.1m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373k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342k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M3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055540" y="149330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- 12 %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68216" y="3267276"/>
            <a:ext cx="62277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" name="Google Shape;667;p29"/>
          <p:cNvSpPr/>
          <p:nvPr/>
        </p:nvSpPr>
        <p:spPr>
          <a:xfrm>
            <a:off x="7068216" y="3812488"/>
            <a:ext cx="7126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133810" y="4333467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gas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9" y="1041678"/>
            <a:ext cx="5091796" cy="402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282477" y="393259"/>
            <a:ext cx="857904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Cuanto cuesta un kW/h </a:t>
            </a:r>
            <a:r>
              <a:rPr lang="en" dirty="0" smtClean="0">
                <a:solidFill>
                  <a:schemeClr val="dk1"/>
                </a:solidFill>
              </a:rPr>
              <a:t>medio en</a:t>
            </a:r>
            <a:r>
              <a:rPr lang="en" dirty="0">
                <a:solidFill>
                  <a:schemeClr val="dk1"/>
                </a:solidFill>
              </a:rPr>
              <a:t>:</a:t>
            </a:r>
            <a:endParaRPr dirty="0"/>
          </a:p>
        </p:txBody>
      </p:sp>
      <p:grpSp>
        <p:nvGrpSpPr>
          <p:cNvPr id="248" name="Google Shape;248;p19"/>
          <p:cNvGrpSpPr/>
          <p:nvPr/>
        </p:nvGrpSpPr>
        <p:grpSpPr>
          <a:xfrm>
            <a:off x="5783719" y="1416092"/>
            <a:ext cx="1028734" cy="3299156"/>
            <a:chOff x="5654636" y="1199512"/>
            <a:chExt cx="1028734" cy="3299156"/>
          </a:xfrm>
        </p:grpSpPr>
        <p:grpSp>
          <p:nvGrpSpPr>
            <p:cNvPr id="249" name="Google Shape;249;p19"/>
            <p:cNvGrpSpPr/>
            <p:nvPr/>
          </p:nvGrpSpPr>
          <p:grpSpPr>
            <a:xfrm>
              <a:off x="5938291" y="1199512"/>
              <a:ext cx="307146" cy="2525539"/>
              <a:chOff x="3433300" y="1590200"/>
              <a:chExt cx="270900" cy="2227500"/>
            </a:xfrm>
          </p:grpSpPr>
          <p:sp>
            <p:nvSpPr>
              <p:cNvPr id="250" name="Google Shape;250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3433305" y="2497839"/>
                <a:ext cx="270895" cy="1319684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19"/>
            <p:cNvSpPr/>
            <p:nvPr/>
          </p:nvSpPr>
          <p:spPr>
            <a:xfrm>
              <a:off x="580309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-US" sz="12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595</a:t>
              </a:r>
              <a:endParaRPr sz="12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5654636" y="4193568"/>
              <a:ext cx="1028734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5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3586145" y="1416092"/>
            <a:ext cx="985855" cy="3197556"/>
            <a:chOff x="3629172" y="1199512"/>
            <a:chExt cx="985855" cy="3197556"/>
          </a:xfrm>
        </p:grpSpPr>
        <p:grpSp>
          <p:nvGrpSpPr>
            <p:cNvPr id="255" name="Google Shape;255;p19"/>
            <p:cNvGrpSpPr/>
            <p:nvPr/>
          </p:nvGrpSpPr>
          <p:grpSpPr>
            <a:xfrm>
              <a:off x="3911643" y="1199512"/>
              <a:ext cx="307147" cy="2525539"/>
              <a:chOff x="3433300" y="1590200"/>
              <a:chExt cx="270900" cy="2227500"/>
            </a:xfrm>
          </p:grpSpPr>
          <p:sp>
            <p:nvSpPr>
              <p:cNvPr id="256" name="Google Shape;256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3433310" y="1715245"/>
                <a:ext cx="270878" cy="2101976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9"/>
            <p:cNvSpPr/>
            <p:nvPr/>
          </p:nvSpPr>
          <p:spPr>
            <a:xfrm>
              <a:off x="3776438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$ 604</a:t>
              </a:r>
              <a:endParaRPr sz="12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3629172" y="4091968"/>
              <a:ext cx="98585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3</a:t>
              </a: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4662277" y="1416092"/>
            <a:ext cx="1031165" cy="3299156"/>
            <a:chOff x="4619250" y="1199512"/>
            <a:chExt cx="1031165" cy="3299156"/>
          </a:xfrm>
        </p:grpSpPr>
        <p:grpSp>
          <p:nvGrpSpPr>
            <p:cNvPr id="261" name="Google Shape;261;p19"/>
            <p:cNvGrpSpPr/>
            <p:nvPr/>
          </p:nvGrpSpPr>
          <p:grpSpPr>
            <a:xfrm>
              <a:off x="4924966" y="1199512"/>
              <a:ext cx="307146" cy="2525539"/>
              <a:chOff x="3433300" y="1590200"/>
              <a:chExt cx="270900" cy="2227500"/>
            </a:xfrm>
          </p:grpSpPr>
          <p:sp>
            <p:nvSpPr>
              <p:cNvPr id="262" name="Google Shape;262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3433307" y="2139398"/>
                <a:ext cx="270885" cy="1677943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" name="Google Shape;264;p19"/>
            <p:cNvSpPr/>
            <p:nvPr/>
          </p:nvSpPr>
          <p:spPr>
            <a:xfrm>
              <a:off x="4789765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598</a:t>
              </a:r>
              <a:endParaRPr sz="12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4619250" y="4193568"/>
              <a:ext cx="103116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19"/>
          <p:cNvGrpSpPr/>
          <p:nvPr/>
        </p:nvGrpSpPr>
        <p:grpSpPr>
          <a:xfrm>
            <a:off x="1352097" y="1416092"/>
            <a:ext cx="942647" cy="3197556"/>
            <a:chOff x="1567234" y="1199512"/>
            <a:chExt cx="942647" cy="3197556"/>
          </a:xfrm>
        </p:grpSpPr>
        <p:grpSp>
          <p:nvGrpSpPr>
            <p:cNvPr id="267" name="Google Shape;267;p19"/>
            <p:cNvGrpSpPr/>
            <p:nvPr/>
          </p:nvGrpSpPr>
          <p:grpSpPr>
            <a:xfrm>
              <a:off x="1884985" y="1199512"/>
              <a:ext cx="307146" cy="2525539"/>
              <a:chOff x="3433300" y="1590200"/>
              <a:chExt cx="270900" cy="2227500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3433300" y="1978100"/>
                <a:ext cx="270881" cy="169597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19"/>
            <p:cNvSpPr/>
            <p:nvPr/>
          </p:nvSpPr>
          <p:spPr>
            <a:xfrm>
              <a:off x="174978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602</a:t>
              </a:r>
              <a:endParaRPr sz="12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1567234" y="4091968"/>
              <a:ext cx="942647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2425424" y="1416092"/>
            <a:ext cx="994731" cy="3197556"/>
            <a:chOff x="2554507" y="1199512"/>
            <a:chExt cx="994731" cy="3197556"/>
          </a:xfrm>
        </p:grpSpPr>
        <p:grpSp>
          <p:nvGrpSpPr>
            <p:cNvPr id="273" name="Google Shape;273;p19"/>
            <p:cNvGrpSpPr/>
            <p:nvPr/>
          </p:nvGrpSpPr>
          <p:grpSpPr>
            <a:xfrm>
              <a:off x="2898300" y="1199512"/>
              <a:ext cx="307159" cy="2525539"/>
              <a:chOff x="3433289" y="1590200"/>
              <a:chExt cx="270911" cy="2227500"/>
            </a:xfrm>
          </p:grpSpPr>
          <p:sp>
            <p:nvSpPr>
              <p:cNvPr id="274" name="Google Shape;274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3433289" y="1978100"/>
                <a:ext cx="270907" cy="183940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" name="Google Shape;276;p19"/>
            <p:cNvSpPr/>
            <p:nvPr/>
          </p:nvSpPr>
          <p:spPr>
            <a:xfrm>
              <a:off x="276311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602</a:t>
              </a:r>
              <a:endParaRPr sz="12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7" name="Google Shape;277;p19"/>
            <p:cNvSpPr txBox="1"/>
            <p:nvPr/>
          </p:nvSpPr>
          <p:spPr>
            <a:xfrm>
              <a:off x="2554507" y="4091968"/>
              <a:ext cx="994731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2</a:t>
              </a:r>
            </a:p>
          </p:txBody>
        </p:sp>
      </p:grp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19"/>
          <p:cNvGrpSpPr/>
          <p:nvPr/>
        </p:nvGrpSpPr>
        <p:grpSpPr>
          <a:xfrm>
            <a:off x="6812453" y="1416092"/>
            <a:ext cx="1121788" cy="3286617"/>
            <a:chOff x="6597316" y="1199512"/>
            <a:chExt cx="1121788" cy="3286617"/>
          </a:xfrm>
        </p:grpSpPr>
        <p:grpSp>
          <p:nvGrpSpPr>
            <p:cNvPr id="280" name="Google Shape;280;p19"/>
            <p:cNvGrpSpPr/>
            <p:nvPr/>
          </p:nvGrpSpPr>
          <p:grpSpPr>
            <a:xfrm>
              <a:off x="6951627" y="1199512"/>
              <a:ext cx="307146" cy="2525539"/>
              <a:chOff x="3433300" y="1590200"/>
              <a:chExt cx="270900" cy="22275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3433303" y="2497839"/>
                <a:ext cx="270897" cy="1319692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19"/>
            <p:cNvSpPr/>
            <p:nvPr/>
          </p:nvSpPr>
          <p:spPr>
            <a:xfrm>
              <a:off x="681642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595</a:t>
              </a:r>
              <a:endParaRPr sz="12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4" name="Google Shape;284;p19"/>
            <p:cNvSpPr txBox="1"/>
            <p:nvPr/>
          </p:nvSpPr>
          <p:spPr>
            <a:xfrm>
              <a:off x="6597316" y="4181029"/>
              <a:ext cx="1121788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6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503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Pero el</a:t>
            </a:r>
            <a:r>
              <a:rPr lang="es-CO" sz="2000" dirty="0" smtClean="0"/>
              <a:t> </a:t>
            </a:r>
            <a:r>
              <a:rPr lang="es-CO" sz="2000" dirty="0" smtClean="0"/>
              <a:t>valor de consumo </a:t>
            </a:r>
            <a:r>
              <a:rPr lang="es-CO" sz="2000" dirty="0" smtClean="0"/>
              <a:t>aumenta en todos los estratos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7624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1903</a:t>
              </a:r>
              <a:endParaRPr lang="es-CO" dirty="0" smtClean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53772" y="1448047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4573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4737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835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756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133810" y="149327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+ 4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97930" y="208943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4" name="Google Shape;667;p29"/>
          <p:cNvSpPr/>
          <p:nvPr/>
        </p:nvSpPr>
        <p:spPr>
          <a:xfrm>
            <a:off x="7080605" y="266464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+ 7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101938" y="3238711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" name="Google Shape;667;p29"/>
          <p:cNvSpPr/>
          <p:nvPr/>
        </p:nvSpPr>
        <p:spPr>
          <a:xfrm>
            <a:off x="7078501" y="3812488"/>
            <a:ext cx="70232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11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 tiene este valor de consumo (en millones) de gas por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" y="1041678"/>
            <a:ext cx="5150871" cy="407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3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1598202" y="947725"/>
            <a:ext cx="6158960" cy="9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accent1"/>
                </a:solidFill>
              </a:rPr>
              <a:t>Placeholder </a:t>
            </a:r>
            <a:r>
              <a:rPr lang="en" dirty="0" smtClean="0">
                <a:solidFill>
                  <a:schemeClr val="accent1"/>
                </a:solidFill>
              </a:rPr>
              <a:t>Slide End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1724988" y="1847975"/>
            <a:ext cx="5694000" cy="3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" sz="1700" dirty="0" smtClean="0">
                <a:solidFill>
                  <a:schemeClr val="accent1"/>
                </a:solidFill>
              </a:rPr>
              <a:t>Placeholder subtitle</a:t>
            </a:r>
            <a:endParaRPr sz="1700" dirty="0">
              <a:solidFill>
                <a:schemeClr val="accent1"/>
              </a:solidFill>
            </a:endParaRPr>
          </a:p>
        </p:txBody>
      </p:sp>
      <p:grpSp>
        <p:nvGrpSpPr>
          <p:cNvPr id="57" name="Google Shape;57;p15"/>
          <p:cNvGrpSpPr/>
          <p:nvPr/>
        </p:nvGrpSpPr>
        <p:grpSpPr>
          <a:xfrm>
            <a:off x="-1765072" y="2664807"/>
            <a:ext cx="10787812" cy="3283202"/>
            <a:chOff x="711150" y="1559663"/>
            <a:chExt cx="7721575" cy="2350013"/>
          </a:xfrm>
        </p:grpSpPr>
        <p:sp>
          <p:nvSpPr>
            <p:cNvPr id="58" name="Google Shape;58;p15"/>
            <p:cNvSpPr/>
            <p:nvPr/>
          </p:nvSpPr>
          <p:spPr>
            <a:xfrm>
              <a:off x="711150" y="1595125"/>
              <a:ext cx="7721575" cy="2314550"/>
            </a:xfrm>
            <a:custGeom>
              <a:avLst/>
              <a:gdLst/>
              <a:ahLst/>
              <a:cxnLst/>
              <a:rect l="l" t="t" r="r" b="b"/>
              <a:pathLst>
                <a:path w="308863" h="92582" extrusionOk="0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" name="Google Shape;59;p15"/>
            <p:cNvSpPr/>
            <p:nvPr/>
          </p:nvSpPr>
          <p:spPr>
            <a:xfrm>
              <a:off x="1287538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1897863" y="30035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2508163" y="358078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3118475" y="21377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3728788" y="2714950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339088" y="1559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4949400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5559713" y="32921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6170025" y="3006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6780338" y="35807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7390650" y="18491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8006675" y="15596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" name="Google Shape;71;p15"/>
          <p:cNvGrpSpPr/>
          <p:nvPr/>
        </p:nvGrpSpPr>
        <p:grpSpPr>
          <a:xfrm>
            <a:off x="-823039" y="2664804"/>
            <a:ext cx="10790078" cy="2519041"/>
            <a:chOff x="710288" y="2137750"/>
            <a:chExt cx="7723197" cy="1803050"/>
          </a:xfrm>
        </p:grpSpPr>
        <p:sp>
          <p:nvSpPr>
            <p:cNvPr id="72" name="Google Shape;72;p15"/>
            <p:cNvSpPr/>
            <p:nvPr/>
          </p:nvSpPr>
          <p:spPr>
            <a:xfrm>
              <a:off x="710288" y="2172905"/>
              <a:ext cx="7723197" cy="1739465"/>
            </a:xfrm>
            <a:custGeom>
              <a:avLst/>
              <a:gdLst/>
              <a:ahLst/>
              <a:cxnLst/>
              <a:rect l="l" t="t" r="r" b="b"/>
              <a:pathLst>
                <a:path w="214429" h="48295" extrusionOk="0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" name="Google Shape;73;p15"/>
            <p:cNvSpPr/>
            <p:nvPr/>
          </p:nvSpPr>
          <p:spPr>
            <a:xfrm>
              <a:off x="8000975" y="27185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7390663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678032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6170038" y="213775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5559700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4949413" y="300693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4339088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72877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118475" y="386940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2508163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897850" y="35807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287538" y="32921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" name="Google Shape;56;p15"/>
          <p:cNvSpPr txBox="1">
            <a:spLocks/>
          </p:cNvSpPr>
          <p:nvPr/>
        </p:nvSpPr>
        <p:spPr>
          <a:xfrm>
            <a:off x="5663112" y="4819953"/>
            <a:ext cx="56940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s-CO" sz="1000" dirty="0" err="1" smtClean="0">
                <a:solidFill>
                  <a:schemeClr val="accent1"/>
                </a:solidFill>
              </a:rPr>
              <a:t>Made</a:t>
            </a:r>
            <a:r>
              <a:rPr lang="es-CO" sz="1000" dirty="0" smtClean="0">
                <a:solidFill>
                  <a:schemeClr val="accent1"/>
                </a:solidFill>
              </a:rPr>
              <a:t> </a:t>
            </a:r>
            <a:r>
              <a:rPr lang="es-CO" sz="1000" dirty="0" err="1" smtClean="0">
                <a:solidFill>
                  <a:schemeClr val="accent1"/>
                </a:solidFill>
              </a:rPr>
              <a:t>using</a:t>
            </a:r>
            <a:r>
              <a:rPr lang="es-CO" sz="1000" dirty="0" smtClean="0">
                <a:solidFill>
                  <a:schemeClr val="accent1"/>
                </a:solidFill>
              </a:rPr>
              <a:t> </a:t>
            </a:r>
            <a:r>
              <a:rPr lang="es-CO" sz="1000" dirty="0" err="1" smtClean="0">
                <a:solidFill>
                  <a:schemeClr val="accent1"/>
                </a:solidFill>
              </a:rPr>
              <a:t>SlidesGo</a:t>
            </a:r>
            <a:endParaRPr lang="es-CO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87022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902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Municipios entre 1870 y 2983 suscriptores</a:t>
              </a: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 (C2)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55;p24"/>
          <p:cNvGrpSpPr/>
          <p:nvPr/>
        </p:nvGrpSpPr>
        <p:grpSpPr>
          <a:xfrm>
            <a:off x="2394462" y="1664255"/>
            <a:ext cx="1165015" cy="1175899"/>
            <a:chOff x="4935067" y="1342427"/>
            <a:chExt cx="1244039" cy="1244039"/>
          </a:xfrm>
        </p:grpSpPr>
        <p:sp>
          <p:nvSpPr>
            <p:cNvPr id="24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98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estratos 1 y 2 siguen teniendo la mayoría de suscriptores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1225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1076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92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5" y="1041127"/>
            <a:ext cx="5108681" cy="403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7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334741" y="87813"/>
            <a:ext cx="860598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 smtClean="0"/>
              <a:t>El estrato 2 es el que mas energía consume en esta categoría</a:t>
            </a:r>
            <a:endParaRPr lang="es-CO" sz="24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1228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1188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111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0" y="1041678"/>
            <a:ext cx="5068108" cy="400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127;p17"/>
          <p:cNvCxnSpPr/>
          <p:nvPr/>
        </p:nvCxnSpPr>
        <p:spPr>
          <a:xfrm>
            <a:off x="2160693" y="1184806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27;p17"/>
          <p:cNvCxnSpPr/>
          <p:nvPr/>
        </p:nvCxnSpPr>
        <p:spPr>
          <a:xfrm>
            <a:off x="2160693" y="14266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60693" y="17009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consumo mW/h entre C1 y C2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74559" y="1846184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2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74559" y="2520050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1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90417" y="1050425"/>
            <a:ext cx="462999" cy="3549313"/>
            <a:chOff x="4368942" y="569068"/>
            <a:chExt cx="462999" cy="3549313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2627604"/>
              <a:ext cx="231500" cy="1490777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569068"/>
              <a:ext cx="231500" cy="3549158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8882" y="4215015"/>
            <a:ext cx="463000" cy="384599"/>
            <a:chOff x="5423604" y="3733658"/>
            <a:chExt cx="463000" cy="384599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3950219"/>
              <a:ext cx="231500" cy="168038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733658"/>
              <a:ext cx="231500" cy="384443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47342" y="4449366"/>
            <a:ext cx="463000" cy="159063"/>
            <a:chOff x="6478267" y="3959132"/>
            <a:chExt cx="463000" cy="159063"/>
          </a:xfrm>
        </p:grpSpPr>
        <p:sp>
          <p:nvSpPr>
            <p:cNvPr id="165" name="Google Shape;165;p17"/>
            <p:cNvSpPr/>
            <p:nvPr/>
          </p:nvSpPr>
          <p:spPr>
            <a:xfrm>
              <a:off x="6478267" y="4072476"/>
              <a:ext cx="231500" cy="4571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9767" y="3959132"/>
              <a:ext cx="231500" cy="154513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17"/>
          <p:cNvSpPr/>
          <p:nvPr/>
        </p:nvSpPr>
        <p:spPr>
          <a:xfrm>
            <a:off x="6857308" y="4548855"/>
            <a:ext cx="231500" cy="45719"/>
          </a:xfrm>
          <a:prstGeom prst="rect">
            <a:avLst/>
          </a:prstGeom>
          <a:solidFill>
            <a:srgbClr val="1E35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7"/>
          <p:cNvSpPr/>
          <p:nvPr/>
        </p:nvSpPr>
        <p:spPr>
          <a:xfrm>
            <a:off x="7835769" y="4548855"/>
            <a:ext cx="231600" cy="50590"/>
          </a:xfrm>
          <a:prstGeom prst="rect">
            <a:avLst/>
          </a:prstGeom>
          <a:solidFill>
            <a:srgbClr val="1E35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6" name="Google Shape;176;p17"/>
          <p:cNvCxnSpPr/>
          <p:nvPr/>
        </p:nvCxnSpPr>
        <p:spPr>
          <a:xfrm flipV="1">
            <a:off x="2160693" y="45948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92468" y="1265802"/>
            <a:ext cx="840629" cy="3626109"/>
            <a:chOff x="4180126" y="784445"/>
            <a:chExt cx="840629" cy="3626109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1727862"/>
              <a:ext cx="231500" cy="239052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784445"/>
              <a:ext cx="231500" cy="3333781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501601" y="46915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10734" y="46921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8532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406330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15459" y="46926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603293" y="15719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605142" y="18678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900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603293" y="21602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8120" y="24413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700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12175" y="27336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15312" y="30406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15312" y="33295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12175" y="36139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12413" y="39144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12175" y="41810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603293" y="13246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1100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146;p17"/>
          <p:cNvSpPr txBox="1"/>
          <p:nvPr/>
        </p:nvSpPr>
        <p:spPr>
          <a:xfrm>
            <a:off x="1603293" y="106480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" name="Google Shape;127;p17"/>
          <p:cNvCxnSpPr/>
          <p:nvPr/>
        </p:nvCxnSpPr>
        <p:spPr>
          <a:xfrm>
            <a:off x="2160693" y="930425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146;p17"/>
          <p:cNvSpPr txBox="1"/>
          <p:nvPr/>
        </p:nvSpPr>
        <p:spPr>
          <a:xfrm>
            <a:off x="1603293" y="81042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1300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4782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persiste con un comportamiento similar al total consumido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38120"/>
            <a:chOff x="693504" y="1437317"/>
            <a:chExt cx="3691392" cy="1238120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2 tienen mayor valor de consumo</a:t>
              </a: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27037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Siguiendo una lógica similar al total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consumido, el valor de consumo en Estrato 1 es mas alta y mas dispersa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5" y="2998165"/>
            <a:ext cx="3524825" cy="1298014"/>
            <a:chOff x="712292" y="2916226"/>
            <a:chExt cx="3595302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caída de valor monetario después del estrato 2 se modera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2" y="3665840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En contraste a la categoría 1, ahora el estrato 3 tiene valores mas altos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894" y="957669"/>
            <a:ext cx="5278189" cy="417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4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</a:rPr>
              <a:t>El </a:t>
            </a:r>
            <a:r>
              <a:rPr lang="es-CO" dirty="0">
                <a:solidFill>
                  <a:schemeClr val="dk1"/>
                </a:solidFill>
              </a:rPr>
              <a:t>reporte para energía eléctrica</a:t>
            </a:r>
            <a:endParaRPr lang="en" dirty="0" err="1">
              <a:solidFill>
                <a:schemeClr val="dk1"/>
              </a:solidFill>
            </a:endParaRPr>
          </a:p>
        </p:txBody>
      </p:sp>
      <p:grpSp>
        <p:nvGrpSpPr>
          <p:cNvPr id="148" name="Google Shape;148;p17"/>
          <p:cNvGrpSpPr/>
          <p:nvPr/>
        </p:nvGrpSpPr>
        <p:grpSpPr>
          <a:xfrm>
            <a:off x="4698200" y="3101464"/>
            <a:ext cx="1772700" cy="1017183"/>
            <a:chOff x="710275" y="1563888"/>
            <a:chExt cx="1772700" cy="1017183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facturado</a:t>
              </a:r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A </a:t>
              </a:r>
              <a:r>
                <a:rPr lang="es-E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usuarios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. </a:t>
              </a:r>
            </a:p>
            <a:p>
              <a:r>
                <a:rPr lang="es-E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Medido 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en </a:t>
              </a:r>
              <a:r>
                <a:rPr lang="es-419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millones 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de pesos</a:t>
              </a:r>
              <a:endParaRPr lang="en" dirty="0"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" name="Google Shape;148;p17">
            <a:extLst>
              <a:ext uri="{FF2B5EF4-FFF2-40B4-BE49-F238E27FC236}">
                <a16:creationId xmlns:a16="http://schemas.microsoft.com/office/drawing/2014/main" xmlns="" id="{5F4827C2-4521-0798-10A4-96B53C91178A}"/>
              </a:ext>
            </a:extLst>
          </p:cNvPr>
          <p:cNvGrpSpPr/>
          <p:nvPr/>
        </p:nvGrpSpPr>
        <p:grpSpPr>
          <a:xfrm>
            <a:off x="1459132" y="1825052"/>
            <a:ext cx="2239793" cy="967362"/>
            <a:chOff x="682732" y="1563888"/>
            <a:chExt cx="2239793" cy="967362"/>
          </a:xfrm>
        </p:grpSpPr>
        <p:sp>
          <p:nvSpPr>
            <p:cNvPr id="3" name="Google Shape;149;p17">
              <a:extLst>
                <a:ext uri="{FF2B5EF4-FFF2-40B4-BE49-F238E27FC236}">
                  <a16:creationId xmlns:a16="http://schemas.microsoft.com/office/drawing/2014/main" xmlns="" id="{B194BCE5-FA40-E80E-0A85-B0E3F57FC411}"/>
                </a:ext>
              </a:extLst>
            </p:cNvPr>
            <p:cNvSpPr txBox="1"/>
            <p:nvPr/>
          </p:nvSpPr>
          <p:spPr>
            <a:xfrm>
              <a:off x="682732" y="1728875"/>
              <a:ext cx="22397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consumido</a:t>
              </a:r>
              <a:endParaRPr lang="es-419"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4" name="Google Shape;150;p17">
              <a:extLst>
                <a:ext uri="{FF2B5EF4-FFF2-40B4-BE49-F238E27FC236}">
                  <a16:creationId xmlns:a16="http://schemas.microsoft.com/office/drawing/2014/main" xmlns="" id="{45C46D60-9D5A-9B4E-2A25-96C657352A99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200" dirty="0">
                  <a:solidFill>
                    <a:srgbClr val="434343"/>
                  </a:solidFill>
                  <a:ea typeface="Roboto"/>
                </a:rPr>
                <a:t>Por </a:t>
              </a:r>
              <a:r>
                <a:rPr lang="es-ES" sz="1200" dirty="0">
                  <a:solidFill>
                    <a:srgbClr val="434343"/>
                  </a:solidFill>
                  <a:ea typeface="Roboto"/>
                </a:rPr>
                <a:t>usuarios</a:t>
              </a:r>
              <a:r>
                <a:rPr lang="en" sz="1200" dirty="0">
                  <a:solidFill>
                    <a:srgbClr val="434343"/>
                  </a:solidFill>
                  <a:ea typeface="Roboto"/>
                </a:rPr>
                <a:t>. </a:t>
              </a:r>
              <a:endParaRPr lang="es-ES" dirty="0"/>
            </a:p>
            <a:p>
              <a:r>
                <a:rPr lang="es-CO" sz="1200" dirty="0">
                  <a:solidFill>
                    <a:srgbClr val="434343"/>
                  </a:solidFill>
                  <a:ea typeface="Roboto"/>
                </a:rPr>
                <a:t>Medido</a:t>
              </a:r>
              <a:r>
                <a:rPr lang="en" sz="1200" dirty="0">
                  <a:solidFill>
                    <a:srgbClr val="434343"/>
                  </a:solidFill>
                  <a:ea typeface="Roboto"/>
                </a:rPr>
                <a:t> </a:t>
              </a:r>
              <a:r>
                <a:rPr lang="es-ES" sz="1200" dirty="0">
                  <a:solidFill>
                    <a:srgbClr val="434343"/>
                  </a:solidFill>
                  <a:ea typeface="Roboto"/>
                </a:rPr>
                <a:t>en</a:t>
              </a:r>
              <a:r>
                <a:rPr lang="en" sz="1200" dirty="0">
                  <a:solidFill>
                    <a:srgbClr val="434343"/>
                  </a:solidFill>
                  <a:ea typeface="Roboto"/>
                </a:rPr>
                <a:t> kW/h</a:t>
              </a:r>
              <a:endParaRPr lang="en" dirty="0"/>
            </a:p>
          </p:txBody>
        </p:sp>
        <p:sp>
          <p:nvSpPr>
            <p:cNvPr id="5" name="Google Shape;151;p17">
              <a:extLst>
                <a:ext uri="{FF2B5EF4-FFF2-40B4-BE49-F238E27FC236}">
                  <a16:creationId xmlns:a16="http://schemas.microsoft.com/office/drawing/2014/main" xmlns="" id="{58E3DB97-030F-9B32-1563-55E9F31B474C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" name="Google Shape;152;p17">
            <a:extLst>
              <a:ext uri="{FF2B5EF4-FFF2-40B4-BE49-F238E27FC236}">
                <a16:creationId xmlns:a16="http://schemas.microsoft.com/office/drawing/2014/main" xmlns="" id="{90E1DAB5-880D-1658-391F-4AC9FC397752}"/>
              </a:ext>
            </a:extLst>
          </p:cNvPr>
          <p:cNvGrpSpPr/>
          <p:nvPr/>
        </p:nvGrpSpPr>
        <p:grpSpPr>
          <a:xfrm>
            <a:off x="871866" y="3101464"/>
            <a:ext cx="1827784" cy="967362"/>
            <a:chOff x="710275" y="2929813"/>
            <a:chExt cx="1827784" cy="967362"/>
          </a:xfrm>
        </p:grpSpPr>
        <p:sp>
          <p:nvSpPr>
            <p:cNvPr id="7" name="Google Shape;153;p17">
              <a:extLst>
                <a:ext uri="{FF2B5EF4-FFF2-40B4-BE49-F238E27FC236}">
                  <a16:creationId xmlns:a16="http://schemas.microsoft.com/office/drawing/2014/main" xmlns="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8" name="Google Shape;154;p17">
              <a:extLst>
                <a:ext uri="{FF2B5EF4-FFF2-40B4-BE49-F238E27FC236}">
                  <a16:creationId xmlns:a16="http://schemas.microsoft.com/office/drawing/2014/main" xmlns="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</a:rPr>
                <a:t>Número de suscriptores por municipio</a:t>
              </a:r>
            </a:p>
          </p:txBody>
        </p:sp>
        <p:sp>
          <p:nvSpPr>
            <p:cNvPr id="9" name="Google Shape;155;p17">
              <a:extLst>
                <a:ext uri="{FF2B5EF4-FFF2-40B4-BE49-F238E27FC236}">
                  <a16:creationId xmlns:a16="http://schemas.microsoft.com/office/drawing/2014/main" xmlns="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" name="Google Shape;148;p17">
            <a:extLst>
              <a:ext uri="{FF2B5EF4-FFF2-40B4-BE49-F238E27FC236}">
                <a16:creationId xmlns:a16="http://schemas.microsoft.com/office/drawing/2014/main" xmlns="" id="{F8090B30-7F75-1BAA-819A-4656B86CE920}"/>
              </a:ext>
            </a:extLst>
          </p:cNvPr>
          <p:cNvGrpSpPr/>
          <p:nvPr/>
        </p:nvGrpSpPr>
        <p:grpSpPr>
          <a:xfrm>
            <a:off x="3717814" y="1825052"/>
            <a:ext cx="2170571" cy="1057987"/>
            <a:chOff x="668960" y="1563888"/>
            <a:chExt cx="2170571" cy="1057987"/>
          </a:xfrm>
        </p:grpSpPr>
        <p:sp>
          <p:nvSpPr>
            <p:cNvPr id="11" name="Google Shape;149;p17">
              <a:extLst>
                <a:ext uri="{FF2B5EF4-FFF2-40B4-BE49-F238E27FC236}">
                  <a16:creationId xmlns:a16="http://schemas.microsoft.com/office/drawing/2014/main" xmlns="" id="{2E04A859-EC0D-BB1A-C27C-24758812F0BB}"/>
                </a:ext>
              </a:extLst>
            </p:cNvPr>
            <p:cNvSpPr txBox="1"/>
            <p:nvPr/>
          </p:nvSpPr>
          <p:spPr>
            <a:xfrm>
              <a:off x="668960" y="1721989"/>
              <a:ext cx="2170571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</a:t>
              </a:r>
              <a:r>
                <a:rPr lang="es-419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facturado</a:t>
              </a:r>
              <a:endParaRPr lang="es-419"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12" name="Google Shape;150;p17">
              <a:extLst>
                <a:ext uri="{FF2B5EF4-FFF2-40B4-BE49-F238E27FC236}">
                  <a16:creationId xmlns:a16="http://schemas.microsoft.com/office/drawing/2014/main" xmlns="" id="{B3A62BDE-C5DC-7CA0-054F-C8CE8A25ED6B}"/>
                </a:ext>
              </a:extLst>
            </p:cNvPr>
            <p:cNvSpPr txBox="1"/>
            <p:nvPr/>
          </p:nvSpPr>
          <p:spPr>
            <a:xfrm>
              <a:off x="684250" y="2073475"/>
              <a:ext cx="174515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A usuarios. 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 miles de pesos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13" name="Google Shape;151;p17">
              <a:extLst>
                <a:ext uri="{FF2B5EF4-FFF2-40B4-BE49-F238E27FC236}">
                  <a16:creationId xmlns:a16="http://schemas.microsoft.com/office/drawing/2014/main" xmlns="" id="{DB746C67-1D97-2F74-CCCF-96EC55464405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" name="Google Shape;152;p17">
            <a:extLst>
              <a:ext uri="{FF2B5EF4-FFF2-40B4-BE49-F238E27FC236}">
                <a16:creationId xmlns:a16="http://schemas.microsoft.com/office/drawing/2014/main" xmlns="" id="{50CA73C6-8127-631A-5DE1-178807BC1403}"/>
              </a:ext>
            </a:extLst>
          </p:cNvPr>
          <p:cNvGrpSpPr/>
          <p:nvPr/>
        </p:nvGrpSpPr>
        <p:grpSpPr>
          <a:xfrm>
            <a:off x="2812575" y="3101464"/>
            <a:ext cx="1772700" cy="967362"/>
            <a:chOff x="710275" y="2929813"/>
            <a:chExt cx="1772700" cy="967362"/>
          </a:xfrm>
        </p:grpSpPr>
        <p:sp>
          <p:nvSpPr>
            <p:cNvPr id="15" name="Google Shape;153;p17">
              <a:extLst>
                <a:ext uri="{FF2B5EF4-FFF2-40B4-BE49-F238E27FC236}">
                  <a16:creationId xmlns:a16="http://schemas.microsoft.com/office/drawing/2014/main" xmlns="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16" name="Google Shape;154;p17">
              <a:extLst>
                <a:ext uri="{FF2B5EF4-FFF2-40B4-BE49-F238E27FC236}">
                  <a16:creationId xmlns:a16="http://schemas.microsoft.com/office/drawing/2014/main" xmlns="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Por usuarios. 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 mW/h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17" name="Google Shape;155;p17">
              <a:extLst>
                <a:ext uri="{FF2B5EF4-FFF2-40B4-BE49-F238E27FC236}">
                  <a16:creationId xmlns:a16="http://schemas.microsoft.com/office/drawing/2014/main" xmlns="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" name="Google Shape;148;p17">
            <a:extLst>
              <a:ext uri="{FF2B5EF4-FFF2-40B4-BE49-F238E27FC236}">
                <a16:creationId xmlns:a16="http://schemas.microsoft.com/office/drawing/2014/main" xmlns="" id="{C55952EB-D20B-AE67-2D38-CC809375CEDC}"/>
              </a:ext>
            </a:extLst>
          </p:cNvPr>
          <p:cNvGrpSpPr/>
          <p:nvPr/>
        </p:nvGrpSpPr>
        <p:grpSpPr>
          <a:xfrm>
            <a:off x="5917812" y="1825052"/>
            <a:ext cx="1772700" cy="967362"/>
            <a:chOff x="710275" y="1563888"/>
            <a:chExt cx="1772700" cy="967362"/>
          </a:xfrm>
        </p:grpSpPr>
        <p:sp>
          <p:nvSpPr>
            <p:cNvPr id="19" name="Google Shape;149;p17">
              <a:extLst>
                <a:ext uri="{FF2B5EF4-FFF2-40B4-BE49-F238E27FC236}">
                  <a16:creationId xmlns:a16="http://schemas.microsoft.com/office/drawing/2014/main" xmlns="" id="{6798F18E-99CC-08C1-7DFF-B7EFF67AF39D}"/>
                </a:ext>
              </a:extLst>
            </p:cNvPr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Tarifa </a:t>
              </a:r>
              <a:r>
                <a:rPr lang="es-419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promedio</a:t>
              </a:r>
            </a:p>
          </p:txBody>
        </p:sp>
        <p:sp>
          <p:nvSpPr>
            <p:cNvPr id="20" name="Google Shape;150;p17">
              <a:extLst>
                <a:ext uri="{FF2B5EF4-FFF2-40B4-BE49-F238E27FC236}">
                  <a16:creationId xmlns:a16="http://schemas.microsoft.com/office/drawing/2014/main" xmlns="" id="{848D1656-A02B-48FC-1599-B6E658D2A9BB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Del kW/h. 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 pesos</a:t>
              </a:r>
              <a:endParaRPr lang="es-ES" dirty="0"/>
            </a:p>
          </p:txBody>
        </p:sp>
        <p:sp>
          <p:nvSpPr>
            <p:cNvPr id="21" name="Google Shape;151;p17">
              <a:extLst>
                <a:ext uri="{FF2B5EF4-FFF2-40B4-BE49-F238E27FC236}">
                  <a16:creationId xmlns:a16="http://schemas.microsoft.com/office/drawing/2014/main" xmlns="" id="{E6A8DC35-E2FE-5557-E528-ED6C71F6666B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" name="Google Shape;152;p17">
            <a:extLst>
              <a:ext uri="{FF2B5EF4-FFF2-40B4-BE49-F238E27FC236}">
                <a16:creationId xmlns:a16="http://schemas.microsoft.com/office/drawing/2014/main" xmlns="" id="{B9FA2FA3-47B8-DEB9-AD21-744244FEC557}"/>
              </a:ext>
            </a:extLst>
          </p:cNvPr>
          <p:cNvGrpSpPr/>
          <p:nvPr/>
        </p:nvGrpSpPr>
        <p:grpSpPr>
          <a:xfrm>
            <a:off x="6583825" y="3101464"/>
            <a:ext cx="2213374" cy="967362"/>
            <a:chOff x="710275" y="2929813"/>
            <a:chExt cx="2213374" cy="967362"/>
          </a:xfrm>
        </p:grpSpPr>
        <p:sp>
          <p:nvSpPr>
            <p:cNvPr id="23" name="Google Shape;153;p17">
              <a:extLst>
                <a:ext uri="{FF2B5EF4-FFF2-40B4-BE49-F238E27FC236}">
                  <a16:creationId xmlns:a16="http://schemas.microsoft.com/office/drawing/2014/main" xmlns="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4" name="Google Shape;154;p17">
              <a:extLst>
                <a:ext uri="{FF2B5EF4-FFF2-40B4-BE49-F238E27FC236}">
                  <a16:creationId xmlns:a16="http://schemas.microsoft.com/office/drawing/2014/main" xmlns="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De todos los kW/h. </a:t>
              </a:r>
              <a:endParaRPr lang="es-ES" dirty="0">
                <a:ea typeface="Roboto"/>
                <a:sym typeface="Roboto"/>
              </a:endParaRP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 en millones de pesos</a:t>
              </a:r>
              <a:endParaRPr lang="es-ES" dirty="0"/>
            </a:p>
          </p:txBody>
        </p:sp>
        <p:sp>
          <p:nvSpPr>
            <p:cNvPr id="25" name="Google Shape;155;p17">
              <a:extLst>
                <a:ext uri="{FF2B5EF4-FFF2-40B4-BE49-F238E27FC236}">
                  <a16:creationId xmlns:a16="http://schemas.microsoft.com/office/drawing/2014/main" xmlns="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58793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88848" y="1682551"/>
            <a:ext cx="8436805" cy="2085341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C2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1611" y="1231880"/>
            <a:ext cx="1224344" cy="2875579"/>
            <a:chOff x="1289100" y="438955"/>
            <a:chExt cx="1257600" cy="3683895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455388" y="438955"/>
              <a:ext cx="880800" cy="312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718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016308"/>
              <a:ext cx="398100" cy="2691516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87822" y="1225668"/>
            <a:ext cx="1257600" cy="2957237"/>
            <a:chOff x="3058500" y="1165613"/>
            <a:chExt cx="1257600" cy="2957237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745893"/>
              <a:ext cx="398100" cy="1962032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246900" y="1165613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688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59321" y="1246855"/>
            <a:ext cx="1257600" cy="2936047"/>
            <a:chOff x="4827900" y="1186800"/>
            <a:chExt cx="1257600" cy="2936047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5016300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66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443280"/>
              <a:ext cx="398100" cy="264844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0621" y="1246855"/>
            <a:ext cx="1257600" cy="2936050"/>
            <a:chOff x="6597299" y="1186800"/>
            <a:chExt cx="1257600" cy="2936050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555326"/>
              <a:ext cx="398100" cy="152547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24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35575" y="1231880"/>
            <a:ext cx="1257600" cy="2951025"/>
            <a:chOff x="6597299" y="1171825"/>
            <a:chExt cx="1257600" cy="295102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62155"/>
              <a:ext cx="398100" cy="45719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852045" y="1171825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37563" y="1246855"/>
            <a:ext cx="1257600" cy="2936050"/>
            <a:chOff x="6597299" y="1186800"/>
            <a:chExt cx="1257600" cy="2936050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651815"/>
              <a:ext cx="398100" cy="5606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2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176017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127;p17"/>
          <p:cNvCxnSpPr/>
          <p:nvPr/>
        </p:nvCxnSpPr>
        <p:spPr>
          <a:xfrm>
            <a:off x="2160693" y="1184806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27;p17"/>
          <p:cNvCxnSpPr/>
          <p:nvPr/>
        </p:nvCxnSpPr>
        <p:spPr>
          <a:xfrm>
            <a:off x="2160693" y="14266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60693" y="17009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valor consumido entre C1 y C2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74559" y="1846184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2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74559" y="2520050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1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90417" y="1792771"/>
            <a:ext cx="462999" cy="2806967"/>
            <a:chOff x="4368942" y="1311414"/>
            <a:chExt cx="462999" cy="2806967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2848211"/>
              <a:ext cx="231500" cy="127017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1311414"/>
              <a:ext cx="231500" cy="2806812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8882" y="4338997"/>
            <a:ext cx="463000" cy="260617"/>
            <a:chOff x="5423604" y="3857640"/>
            <a:chExt cx="463000" cy="260617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3950219"/>
              <a:ext cx="231500" cy="168038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857640"/>
              <a:ext cx="231500" cy="260461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47342" y="4499170"/>
            <a:ext cx="463000" cy="109259"/>
            <a:chOff x="6478267" y="4008936"/>
            <a:chExt cx="463000" cy="109259"/>
          </a:xfrm>
        </p:grpSpPr>
        <p:sp>
          <p:nvSpPr>
            <p:cNvPr id="165" name="Google Shape;165;p17"/>
            <p:cNvSpPr/>
            <p:nvPr/>
          </p:nvSpPr>
          <p:spPr>
            <a:xfrm>
              <a:off x="6478267" y="4072476"/>
              <a:ext cx="231500" cy="4571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9767" y="4008936"/>
              <a:ext cx="231500" cy="104709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17"/>
          <p:cNvSpPr/>
          <p:nvPr/>
        </p:nvSpPr>
        <p:spPr>
          <a:xfrm>
            <a:off x="6857308" y="4548855"/>
            <a:ext cx="231500" cy="45719"/>
          </a:xfrm>
          <a:prstGeom prst="rect">
            <a:avLst/>
          </a:prstGeom>
          <a:solidFill>
            <a:srgbClr val="1E35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7"/>
          <p:cNvSpPr/>
          <p:nvPr/>
        </p:nvSpPr>
        <p:spPr>
          <a:xfrm>
            <a:off x="7835769" y="4548855"/>
            <a:ext cx="231600" cy="50590"/>
          </a:xfrm>
          <a:prstGeom prst="rect">
            <a:avLst/>
          </a:prstGeom>
          <a:solidFill>
            <a:srgbClr val="1E35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6" name="Google Shape;176;p17"/>
          <p:cNvCxnSpPr/>
          <p:nvPr/>
        </p:nvCxnSpPr>
        <p:spPr>
          <a:xfrm flipV="1">
            <a:off x="2160693" y="45948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92468" y="1642557"/>
            <a:ext cx="840629" cy="3249354"/>
            <a:chOff x="4180126" y="1161200"/>
            <a:chExt cx="840629" cy="3249354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1971580"/>
              <a:ext cx="231500" cy="2146801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1161200"/>
              <a:ext cx="231500" cy="2957026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501601" y="46915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10734" y="46921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8532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406330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15459" y="46926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603293" y="15719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700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605142" y="18678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630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603293" y="21602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560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8120" y="24413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490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12175" y="27336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420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15312" y="30406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15312" y="33295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280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12175" y="36139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210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12413" y="39144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12175" y="41810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603293" y="13246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770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146;p17"/>
          <p:cNvSpPr txBox="1"/>
          <p:nvPr/>
        </p:nvSpPr>
        <p:spPr>
          <a:xfrm>
            <a:off x="1603293" y="106480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840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" name="Google Shape;127;p17"/>
          <p:cNvCxnSpPr/>
          <p:nvPr/>
        </p:nvCxnSpPr>
        <p:spPr>
          <a:xfrm>
            <a:off x="2160693" y="930425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146;p17"/>
          <p:cNvSpPr txBox="1"/>
          <p:nvPr/>
        </p:nvSpPr>
        <p:spPr>
          <a:xfrm>
            <a:off x="1603293" y="81042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910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8530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chemeClr val="dk1"/>
                </a:solidFill>
              </a:rPr>
              <a:t>Lo facturado y lo consumido siguen de la mano</a:t>
            </a:r>
            <a:endParaRPr lang="es-CO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8" y="1298910"/>
            <a:ext cx="4181224" cy="3305800"/>
          </a:xfrm>
          <a:prstGeom prst="rect">
            <a:avLst/>
          </a:prstGeom>
        </p:spPr>
      </p:pic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03" y="1333008"/>
            <a:ext cx="4138097" cy="3271701"/>
          </a:xfrm>
          <a:prstGeom prst="rect">
            <a:avLst/>
          </a:prstGeom>
        </p:spPr>
      </p:pic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</p:spTree>
    <p:extLst>
      <p:ext uri="{BB962C8B-B14F-4D97-AF65-F5344CB8AC3E}">
        <p14:creationId xmlns:p14="http://schemas.microsoft.com/office/powerpoint/2010/main" val="1774387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estratos 5 y 6 se mantienen como los de mayor consumo promedio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241155" y="1073884"/>
            <a:ext cx="3527281" cy="1203970"/>
            <a:chOff x="693048" y="1149612"/>
            <a:chExt cx="3949418" cy="1470244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</a:t>
              </a: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siguen consumiendo menos kW/h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71456"/>
              <a:ext cx="394941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entre 65 y 78, en comparación con 217 y 197 en estratos 5 y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213589" y="3754498"/>
            <a:ext cx="3388752" cy="1103154"/>
            <a:chOff x="712723" y="2993885"/>
            <a:chExt cx="3563643" cy="1347131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649" y="3291339"/>
              <a:ext cx="333604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3 y 4 se acercan en valores medios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723" y="3792616"/>
              <a:ext cx="3563643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El consumo medio en estrato 3 es de 104 kW/h, mientras que en estrato 4 es de 114.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605" y="2993885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11" y="957669"/>
            <a:ext cx="5278189" cy="4173092"/>
          </a:xfrm>
          <a:prstGeom prst="rect">
            <a:avLst/>
          </a:prstGeom>
        </p:spPr>
      </p:pic>
      <p:grpSp>
        <p:nvGrpSpPr>
          <p:cNvPr id="14" name="Google Shape;148;p17"/>
          <p:cNvGrpSpPr/>
          <p:nvPr/>
        </p:nvGrpSpPr>
        <p:grpSpPr>
          <a:xfrm>
            <a:off x="214407" y="2446017"/>
            <a:ext cx="3498611" cy="1106286"/>
            <a:chOff x="693049" y="1149612"/>
            <a:chExt cx="3917317" cy="1350956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En esta categoría, el estrato 5 supera al 6 en consumo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1952168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del estrato 5 se sitúa 20 k</a:t>
              </a: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W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/h por encima del estrato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2523636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sigue de la mano con el precio de factura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291354" y="1551865"/>
            <a:ext cx="3527281" cy="1203970"/>
            <a:chOff x="693048" y="1149612"/>
            <a:chExt cx="3949418" cy="1470244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</a:t>
              </a: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siguen pagando las facturas mas bajas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71456"/>
              <a:ext cx="394941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entre 38 y 47 mil pesos, en comparación con 120 y 130 en estratos 5 y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64606" y="2923998"/>
            <a:ext cx="3498611" cy="1106286"/>
            <a:chOff x="693049" y="1149612"/>
            <a:chExt cx="3917317" cy="1350956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7"/>
              <a:ext cx="3793394" cy="255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son los estratos 5 y 6 los que pagan las facturas mas variadas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1952168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desviación estándar en estrato 6 es de 308, en comparación con 31 en estrato 1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635" y="957669"/>
            <a:ext cx="5268624" cy="416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39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5"/>
          <p:cNvSpPr txBox="1">
            <a:spLocks noGrp="1"/>
          </p:cNvSpPr>
          <p:nvPr>
            <p:ph type="title"/>
          </p:nvPr>
        </p:nvSpPr>
        <p:spPr>
          <a:xfrm>
            <a:off x="325120" y="320675"/>
            <a:ext cx="838170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 smtClean="0">
                <a:solidFill>
                  <a:schemeClr val="dk1"/>
                </a:solidFill>
              </a:rPr>
              <a:t>Con lo que se paga una factura media en estrato 6, se puede pagar:</a:t>
            </a:r>
            <a:endParaRPr sz="2000" dirty="0"/>
          </a:p>
        </p:txBody>
      </p:sp>
      <p:grpSp>
        <p:nvGrpSpPr>
          <p:cNvPr id="490" name="Google Shape;490;p25"/>
          <p:cNvGrpSpPr/>
          <p:nvPr/>
        </p:nvGrpSpPr>
        <p:grpSpPr>
          <a:xfrm>
            <a:off x="527064" y="2088599"/>
            <a:ext cx="1472582" cy="2261350"/>
            <a:chOff x="1652715" y="1726763"/>
            <a:chExt cx="1744797" cy="2687240"/>
          </a:xfrm>
        </p:grpSpPr>
        <p:grpSp>
          <p:nvGrpSpPr>
            <p:cNvPr id="491" name="Google Shape;491;p25"/>
            <p:cNvGrpSpPr/>
            <p:nvPr/>
          </p:nvGrpSpPr>
          <p:grpSpPr>
            <a:xfrm>
              <a:off x="171144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2" name="Google Shape;492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9487731"/>
                  <a:gd name="adj2" fmla="val 16198046"/>
                  <a:gd name="adj3" fmla="val 1613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25"/>
            <p:cNvSpPr txBox="1"/>
            <p:nvPr/>
          </p:nvSpPr>
          <p:spPr>
            <a:xfrm>
              <a:off x="1652715" y="3416470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3.3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95" name="Google Shape;495;p25"/>
            <p:cNvSpPr txBox="1"/>
            <p:nvPr/>
          </p:nvSpPr>
          <p:spPr>
            <a:xfrm>
              <a:off x="1695012" y="3932802"/>
              <a:ext cx="1702500" cy="48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1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7" name="Google Shape;497;p25"/>
          <p:cNvGrpSpPr/>
          <p:nvPr/>
        </p:nvGrpSpPr>
        <p:grpSpPr>
          <a:xfrm>
            <a:off x="2141587" y="2088600"/>
            <a:ext cx="1463930" cy="2275738"/>
            <a:chOff x="3940466" y="1726763"/>
            <a:chExt cx="1712824" cy="2704336"/>
          </a:xfrm>
        </p:grpSpPr>
        <p:grpSp>
          <p:nvGrpSpPr>
            <p:cNvPr id="498" name="Google Shape;498;p25"/>
            <p:cNvGrpSpPr/>
            <p:nvPr/>
          </p:nvGrpSpPr>
          <p:grpSpPr>
            <a:xfrm>
              <a:off x="399919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9" name="Google Shape;499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869732"/>
                  <a:gd name="adj2" fmla="val 16198046"/>
                  <a:gd name="adj3" fmla="val 1613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1" name="Google Shape;501;p25"/>
            <p:cNvSpPr txBox="1"/>
            <p:nvPr/>
          </p:nvSpPr>
          <p:spPr>
            <a:xfrm>
              <a:off x="3950790" y="3416468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2.7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2" name="Google Shape;502;p25"/>
            <p:cNvSpPr txBox="1"/>
            <p:nvPr/>
          </p:nvSpPr>
          <p:spPr>
            <a:xfrm>
              <a:off x="3940466" y="394989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2</a:t>
              </a:r>
            </a:p>
          </p:txBody>
        </p:sp>
      </p:grpSp>
      <p:grpSp>
        <p:nvGrpSpPr>
          <p:cNvPr id="504" name="Google Shape;504;p25"/>
          <p:cNvGrpSpPr/>
          <p:nvPr/>
        </p:nvGrpSpPr>
        <p:grpSpPr>
          <a:xfrm>
            <a:off x="3769746" y="2088599"/>
            <a:ext cx="1558465" cy="2280947"/>
            <a:chOff x="6274205" y="1726763"/>
            <a:chExt cx="1767918" cy="2635152"/>
          </a:xfrm>
        </p:grpSpPr>
        <p:grpSp>
          <p:nvGrpSpPr>
            <p:cNvPr id="505" name="Google Shape;505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06" name="Google Shape;506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4631224"/>
                  <a:gd name="adj2" fmla="val 16198046"/>
                  <a:gd name="adj3" fmla="val 1613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25"/>
            <p:cNvSpPr txBox="1"/>
            <p:nvPr/>
          </p:nvSpPr>
          <p:spPr>
            <a:xfrm>
              <a:off x="6274205" y="3374503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2.1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9" name="Google Shape;509;p25"/>
            <p:cNvSpPr txBox="1"/>
            <p:nvPr/>
          </p:nvSpPr>
          <p:spPr>
            <a:xfrm>
              <a:off x="6339623" y="3880715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3</a:t>
              </a:r>
            </a:p>
          </p:txBody>
        </p:sp>
      </p:grpSp>
      <p:grpSp>
        <p:nvGrpSpPr>
          <p:cNvPr id="511" name="Google Shape;511;p25"/>
          <p:cNvGrpSpPr/>
          <p:nvPr/>
        </p:nvGrpSpPr>
        <p:grpSpPr>
          <a:xfrm>
            <a:off x="5434776" y="2095853"/>
            <a:ext cx="1497885" cy="2273693"/>
            <a:chOff x="6287116" y="1726763"/>
            <a:chExt cx="1702709" cy="2618556"/>
          </a:xfrm>
        </p:grpSpPr>
        <p:grpSp>
          <p:nvGrpSpPr>
            <p:cNvPr id="512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13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5383122"/>
                  <a:gd name="adj2" fmla="val 16198046"/>
                  <a:gd name="adj3" fmla="val 1613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25"/>
            <p:cNvSpPr txBox="1"/>
            <p:nvPr/>
          </p:nvSpPr>
          <p:spPr>
            <a:xfrm>
              <a:off x="6287116" y="3363029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16" name="Google Shape;516;p25"/>
            <p:cNvSpPr txBox="1"/>
            <p:nvPr/>
          </p:nvSpPr>
          <p:spPr>
            <a:xfrm>
              <a:off x="6287325" y="386411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4</a:t>
              </a:r>
            </a:p>
          </p:txBody>
        </p:sp>
      </p:grpSp>
      <p:grpSp>
        <p:nvGrpSpPr>
          <p:cNvPr id="66" name="Google Shape;511;p25"/>
          <p:cNvGrpSpPr/>
          <p:nvPr/>
        </p:nvGrpSpPr>
        <p:grpSpPr>
          <a:xfrm>
            <a:off x="7216362" y="2107462"/>
            <a:ext cx="1497701" cy="2272632"/>
            <a:chOff x="6287115" y="1726763"/>
            <a:chExt cx="1702500" cy="2617335"/>
          </a:xfrm>
        </p:grpSpPr>
        <p:grpSp>
          <p:nvGrpSpPr>
            <p:cNvPr id="67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71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0374342"/>
                  <a:gd name="adj2" fmla="val 16198046"/>
                  <a:gd name="adj3" fmla="val 16139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" name="Google Shape;515;p25"/>
            <p:cNvSpPr txBox="1"/>
            <p:nvPr/>
          </p:nvSpPr>
          <p:spPr>
            <a:xfrm>
              <a:off x="6287115" y="3372711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1.1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" name="Google Shape;516;p25"/>
            <p:cNvSpPr txBox="1"/>
            <p:nvPr/>
          </p:nvSpPr>
          <p:spPr>
            <a:xfrm>
              <a:off x="6287115" y="3862898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5</a:t>
              </a:r>
            </a:p>
          </p:txBody>
        </p:sp>
      </p:grpSp>
      <p:grpSp>
        <p:nvGrpSpPr>
          <p:cNvPr id="76" name="Google Shape;1472;p18"/>
          <p:cNvGrpSpPr/>
          <p:nvPr/>
        </p:nvGrpSpPr>
        <p:grpSpPr>
          <a:xfrm>
            <a:off x="995799" y="2401447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7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472;p18"/>
          <p:cNvGrpSpPr/>
          <p:nvPr/>
        </p:nvGrpSpPr>
        <p:grpSpPr>
          <a:xfrm>
            <a:off x="989506" y="2746492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472;p18"/>
          <p:cNvGrpSpPr/>
          <p:nvPr/>
        </p:nvGrpSpPr>
        <p:grpSpPr>
          <a:xfrm>
            <a:off x="1322931" y="240391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1472;p18"/>
          <p:cNvGrpSpPr/>
          <p:nvPr/>
        </p:nvGrpSpPr>
        <p:grpSpPr>
          <a:xfrm>
            <a:off x="1322931" y="274406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472;p18"/>
          <p:cNvGrpSpPr/>
          <p:nvPr/>
        </p:nvGrpSpPr>
        <p:grpSpPr>
          <a:xfrm>
            <a:off x="2634219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1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1472;p18"/>
          <p:cNvGrpSpPr/>
          <p:nvPr/>
        </p:nvGrpSpPr>
        <p:grpSpPr>
          <a:xfrm>
            <a:off x="2750125" y="2765360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4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472;p18"/>
          <p:cNvGrpSpPr/>
          <p:nvPr/>
        </p:nvGrpSpPr>
        <p:grpSpPr>
          <a:xfrm>
            <a:off x="2932293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472;p18"/>
          <p:cNvGrpSpPr/>
          <p:nvPr/>
        </p:nvGrpSpPr>
        <p:grpSpPr>
          <a:xfrm>
            <a:off x="4599872" y="2763579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472;p18"/>
          <p:cNvGrpSpPr/>
          <p:nvPr/>
        </p:nvGrpSpPr>
        <p:grpSpPr>
          <a:xfrm>
            <a:off x="4488909" y="2453850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Rectángulo 110"/>
          <p:cNvSpPr/>
          <p:nvPr/>
        </p:nvSpPr>
        <p:spPr>
          <a:xfrm>
            <a:off x="4558537" y="2438680"/>
            <a:ext cx="141816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12" name="Google Shape;1472;p18"/>
          <p:cNvGrpSpPr/>
          <p:nvPr/>
        </p:nvGrpSpPr>
        <p:grpSpPr>
          <a:xfrm>
            <a:off x="5949931" y="2453850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472;p18"/>
          <p:cNvGrpSpPr/>
          <p:nvPr/>
        </p:nvGrpSpPr>
        <p:grpSpPr>
          <a:xfrm>
            <a:off x="6302107" y="2801428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472;p18"/>
          <p:cNvGrpSpPr/>
          <p:nvPr/>
        </p:nvGrpSpPr>
        <p:grpSpPr>
          <a:xfrm>
            <a:off x="7680481" y="2468496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1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grpSp>
        <p:nvGrpSpPr>
          <p:cNvPr id="124" name="Google Shape;1472;p18"/>
          <p:cNvGrpSpPr/>
          <p:nvPr/>
        </p:nvGrpSpPr>
        <p:grpSpPr>
          <a:xfrm>
            <a:off x="8069948" y="2808885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25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6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sp>
        <p:nvSpPr>
          <p:cNvPr id="127" name="Rectángulo 126"/>
          <p:cNvSpPr/>
          <p:nvPr/>
        </p:nvSpPr>
        <p:spPr>
          <a:xfrm>
            <a:off x="8007928" y="2808489"/>
            <a:ext cx="159327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28" name="Google Shape;1472;p18"/>
          <p:cNvGrpSpPr/>
          <p:nvPr/>
        </p:nvGrpSpPr>
        <p:grpSpPr>
          <a:xfrm>
            <a:off x="4313494" y="2765360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2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Rectángulo 102"/>
          <p:cNvSpPr/>
          <p:nvPr/>
        </p:nvSpPr>
        <p:spPr>
          <a:xfrm>
            <a:off x="2877964" y="2768590"/>
            <a:ext cx="94093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1403022" y="2743129"/>
            <a:ext cx="100226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219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535081" y="13333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El valor del kW/h se alinea para estratos 1 al 4</a:t>
            </a:r>
            <a:endParaRPr lang="es-CO" dirty="0"/>
          </a:p>
        </p:txBody>
      </p:sp>
      <p:grpSp>
        <p:nvGrpSpPr>
          <p:cNvPr id="22" name="Google Shape;148;p17"/>
          <p:cNvGrpSpPr/>
          <p:nvPr/>
        </p:nvGrpSpPr>
        <p:grpSpPr>
          <a:xfrm>
            <a:off x="5522366" y="1630790"/>
            <a:ext cx="3513262" cy="1184761"/>
            <a:chOff x="707308" y="1490351"/>
            <a:chExt cx="3568986" cy="1184761"/>
          </a:xfrm>
        </p:grpSpPr>
        <p:sp>
          <p:nvSpPr>
            <p:cNvPr id="23" name="Google Shape;149;p17"/>
            <p:cNvSpPr txBox="1"/>
            <p:nvPr/>
          </p:nvSpPr>
          <p:spPr>
            <a:xfrm>
              <a:off x="707308" y="1723331"/>
              <a:ext cx="336823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al 4 pagan casi lo mismo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" name="Google Shape;150;p17"/>
            <p:cNvSpPr txBox="1"/>
            <p:nvPr/>
          </p:nvSpPr>
          <p:spPr>
            <a:xfrm>
              <a:off x="707309" y="2126712"/>
              <a:ext cx="356898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del </a:t>
              </a: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valor del kW/h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en estos estratos varia solo entre 2 y 3 pesos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5" name="Google Shape;151;p17"/>
            <p:cNvSpPr/>
            <p:nvPr/>
          </p:nvSpPr>
          <p:spPr>
            <a:xfrm>
              <a:off x="811617" y="1490351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52;p17"/>
          <p:cNvGrpSpPr/>
          <p:nvPr/>
        </p:nvGrpSpPr>
        <p:grpSpPr>
          <a:xfrm>
            <a:off x="5518039" y="2979335"/>
            <a:ext cx="3517588" cy="1283986"/>
            <a:chOff x="718220" y="2929813"/>
            <a:chExt cx="3281441" cy="1283986"/>
          </a:xfrm>
        </p:grpSpPr>
        <p:sp>
          <p:nvSpPr>
            <p:cNvPr id="27" name="Google Shape;153;p17"/>
            <p:cNvSpPr txBox="1"/>
            <p:nvPr/>
          </p:nvSpPr>
          <p:spPr>
            <a:xfrm>
              <a:off x="718220" y="3212406"/>
              <a:ext cx="299446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los estratos 5 y 6 siguen pagando un poco menos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" name="Google Shape;154;p17"/>
            <p:cNvSpPr txBox="1"/>
            <p:nvPr/>
          </p:nvSpPr>
          <p:spPr>
            <a:xfrm>
              <a:off x="718220" y="3665399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Los picos de la distribución se vuelven mas dispersos y el valor medio esta debajo de 600 en ambos casos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9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41" name="Google Shape;147;p17"/>
          <p:cNvSpPr txBox="1">
            <a:spLocks/>
          </p:cNvSpPr>
          <p:nvPr/>
        </p:nvSpPr>
        <p:spPr>
          <a:xfrm>
            <a:off x="66146" y="580165"/>
            <a:ext cx="518974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6880"/>
            <a:ext cx="5206760" cy="411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95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282477" y="393259"/>
            <a:ext cx="857904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Cuanto cuesta un kW/h </a:t>
            </a:r>
            <a:r>
              <a:rPr lang="en" dirty="0" smtClean="0">
                <a:solidFill>
                  <a:schemeClr val="dk1"/>
                </a:solidFill>
              </a:rPr>
              <a:t>medio en</a:t>
            </a:r>
            <a:r>
              <a:rPr lang="en" dirty="0">
                <a:solidFill>
                  <a:schemeClr val="dk1"/>
                </a:solidFill>
              </a:rPr>
              <a:t>:</a:t>
            </a:r>
            <a:endParaRPr dirty="0"/>
          </a:p>
        </p:txBody>
      </p:sp>
      <p:grpSp>
        <p:nvGrpSpPr>
          <p:cNvPr id="248" name="Google Shape;248;p19"/>
          <p:cNvGrpSpPr/>
          <p:nvPr/>
        </p:nvGrpSpPr>
        <p:grpSpPr>
          <a:xfrm>
            <a:off x="5783719" y="1416092"/>
            <a:ext cx="1028734" cy="3299156"/>
            <a:chOff x="5654636" y="1199512"/>
            <a:chExt cx="1028734" cy="3299156"/>
          </a:xfrm>
        </p:grpSpPr>
        <p:grpSp>
          <p:nvGrpSpPr>
            <p:cNvPr id="249" name="Google Shape;249;p19"/>
            <p:cNvGrpSpPr/>
            <p:nvPr/>
          </p:nvGrpSpPr>
          <p:grpSpPr>
            <a:xfrm>
              <a:off x="5938291" y="1199512"/>
              <a:ext cx="307146" cy="2525539"/>
              <a:chOff x="3433300" y="1590200"/>
              <a:chExt cx="270900" cy="2227500"/>
            </a:xfrm>
          </p:grpSpPr>
          <p:sp>
            <p:nvSpPr>
              <p:cNvPr id="250" name="Google Shape;250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3433305" y="2797355"/>
                <a:ext cx="270895" cy="102016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19"/>
            <p:cNvSpPr/>
            <p:nvPr/>
          </p:nvSpPr>
          <p:spPr>
            <a:xfrm>
              <a:off x="580309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-US" sz="12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590</a:t>
              </a:r>
              <a:endParaRPr sz="12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5654636" y="4193568"/>
              <a:ext cx="1028734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5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3586145" y="1416092"/>
            <a:ext cx="985855" cy="3197556"/>
            <a:chOff x="3629172" y="1199512"/>
            <a:chExt cx="985855" cy="3197556"/>
          </a:xfrm>
        </p:grpSpPr>
        <p:grpSp>
          <p:nvGrpSpPr>
            <p:cNvPr id="255" name="Google Shape;255;p19"/>
            <p:cNvGrpSpPr/>
            <p:nvPr/>
          </p:nvGrpSpPr>
          <p:grpSpPr>
            <a:xfrm>
              <a:off x="3911643" y="1199512"/>
              <a:ext cx="307147" cy="2525539"/>
              <a:chOff x="3433300" y="1590200"/>
              <a:chExt cx="270900" cy="2227500"/>
            </a:xfrm>
          </p:grpSpPr>
          <p:sp>
            <p:nvSpPr>
              <p:cNvPr id="256" name="Google Shape;256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3433310" y="1777020"/>
                <a:ext cx="270878" cy="204020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9"/>
            <p:cNvSpPr/>
            <p:nvPr/>
          </p:nvSpPr>
          <p:spPr>
            <a:xfrm>
              <a:off x="3776438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$ 604</a:t>
              </a:r>
              <a:endParaRPr sz="12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3629172" y="4091968"/>
              <a:ext cx="98585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3</a:t>
              </a: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4662277" y="1416092"/>
            <a:ext cx="1031165" cy="3299156"/>
            <a:chOff x="4619250" y="1199512"/>
            <a:chExt cx="1031165" cy="3299156"/>
          </a:xfrm>
        </p:grpSpPr>
        <p:grpSp>
          <p:nvGrpSpPr>
            <p:cNvPr id="261" name="Google Shape;261;p19"/>
            <p:cNvGrpSpPr/>
            <p:nvPr/>
          </p:nvGrpSpPr>
          <p:grpSpPr>
            <a:xfrm>
              <a:off x="4924966" y="1199512"/>
              <a:ext cx="307146" cy="2525539"/>
              <a:chOff x="3433300" y="1590200"/>
              <a:chExt cx="270900" cy="2227500"/>
            </a:xfrm>
          </p:grpSpPr>
          <p:sp>
            <p:nvSpPr>
              <p:cNvPr id="262" name="Google Shape;262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3433307" y="1660935"/>
                <a:ext cx="270885" cy="2156406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" name="Google Shape;264;p19"/>
            <p:cNvSpPr/>
            <p:nvPr/>
          </p:nvSpPr>
          <p:spPr>
            <a:xfrm>
              <a:off x="4789765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605</a:t>
              </a:r>
              <a:endParaRPr sz="12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4619250" y="4193568"/>
              <a:ext cx="103116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19"/>
          <p:cNvGrpSpPr/>
          <p:nvPr/>
        </p:nvGrpSpPr>
        <p:grpSpPr>
          <a:xfrm>
            <a:off x="1352097" y="1416092"/>
            <a:ext cx="942647" cy="3197556"/>
            <a:chOff x="1567234" y="1199512"/>
            <a:chExt cx="942647" cy="3197556"/>
          </a:xfrm>
        </p:grpSpPr>
        <p:grpSp>
          <p:nvGrpSpPr>
            <p:cNvPr id="267" name="Google Shape;267;p19"/>
            <p:cNvGrpSpPr/>
            <p:nvPr/>
          </p:nvGrpSpPr>
          <p:grpSpPr>
            <a:xfrm>
              <a:off x="1884985" y="1199512"/>
              <a:ext cx="307146" cy="2525539"/>
              <a:chOff x="3433300" y="1590200"/>
              <a:chExt cx="270900" cy="2227500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3433300" y="1978100"/>
                <a:ext cx="270881" cy="169597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19"/>
            <p:cNvSpPr/>
            <p:nvPr/>
          </p:nvSpPr>
          <p:spPr>
            <a:xfrm>
              <a:off x="174978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602</a:t>
              </a:r>
              <a:endParaRPr sz="12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1567234" y="4091968"/>
              <a:ext cx="942647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2425424" y="1416092"/>
            <a:ext cx="994731" cy="3197556"/>
            <a:chOff x="2554507" y="1199512"/>
            <a:chExt cx="994731" cy="3197556"/>
          </a:xfrm>
        </p:grpSpPr>
        <p:grpSp>
          <p:nvGrpSpPr>
            <p:cNvPr id="273" name="Google Shape;273;p19"/>
            <p:cNvGrpSpPr/>
            <p:nvPr/>
          </p:nvGrpSpPr>
          <p:grpSpPr>
            <a:xfrm>
              <a:off x="2898300" y="1199512"/>
              <a:ext cx="307159" cy="2525539"/>
              <a:chOff x="3433289" y="1590200"/>
              <a:chExt cx="270911" cy="2227500"/>
            </a:xfrm>
          </p:grpSpPr>
          <p:sp>
            <p:nvSpPr>
              <p:cNvPr id="274" name="Google Shape;274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3433289" y="1978100"/>
                <a:ext cx="270907" cy="183940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" name="Google Shape;276;p19"/>
            <p:cNvSpPr/>
            <p:nvPr/>
          </p:nvSpPr>
          <p:spPr>
            <a:xfrm>
              <a:off x="276311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602</a:t>
              </a:r>
              <a:endParaRPr sz="12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7" name="Google Shape;277;p19"/>
            <p:cNvSpPr txBox="1"/>
            <p:nvPr/>
          </p:nvSpPr>
          <p:spPr>
            <a:xfrm>
              <a:off x="2554507" y="4091968"/>
              <a:ext cx="994731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2</a:t>
              </a:r>
            </a:p>
          </p:txBody>
        </p:sp>
      </p:grp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19"/>
          <p:cNvGrpSpPr/>
          <p:nvPr/>
        </p:nvGrpSpPr>
        <p:grpSpPr>
          <a:xfrm>
            <a:off x="6812453" y="1416092"/>
            <a:ext cx="1121788" cy="3286617"/>
            <a:chOff x="6597316" y="1199512"/>
            <a:chExt cx="1121788" cy="3286617"/>
          </a:xfrm>
        </p:grpSpPr>
        <p:grpSp>
          <p:nvGrpSpPr>
            <p:cNvPr id="280" name="Google Shape;280;p19"/>
            <p:cNvGrpSpPr/>
            <p:nvPr/>
          </p:nvGrpSpPr>
          <p:grpSpPr>
            <a:xfrm>
              <a:off x="6951627" y="1199512"/>
              <a:ext cx="307146" cy="2525539"/>
              <a:chOff x="3433300" y="1590200"/>
              <a:chExt cx="270900" cy="22275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3433303" y="2442987"/>
                <a:ext cx="270897" cy="1374543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19"/>
            <p:cNvSpPr/>
            <p:nvPr/>
          </p:nvSpPr>
          <p:spPr>
            <a:xfrm>
              <a:off x="681642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596</a:t>
              </a:r>
              <a:endParaRPr sz="12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4" name="Google Shape;284;p19"/>
            <p:cNvSpPr txBox="1"/>
            <p:nvPr/>
          </p:nvSpPr>
          <p:spPr>
            <a:xfrm>
              <a:off x="6597316" y="4181029"/>
              <a:ext cx="1121788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6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39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40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y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de la distribución. </a:t>
              </a:r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2984 y 5167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 (C3)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66;p24"/>
          <p:cNvGrpSpPr/>
          <p:nvPr/>
        </p:nvGrpSpPr>
        <p:grpSpPr>
          <a:xfrm>
            <a:off x="2394462" y="1664254"/>
            <a:ext cx="1165015" cy="1175899"/>
            <a:chOff x="851762" y="3073379"/>
            <a:chExt cx="1244039" cy="1244039"/>
          </a:xfrm>
        </p:grpSpPr>
        <p:sp>
          <p:nvSpPr>
            <p:cNvPr id="2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155937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estratos 1 y 2 siguen siendo la mayoría; 3 y 4 crecen ligeramente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1783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22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1910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230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" y="1020184"/>
            <a:ext cx="5215231" cy="412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8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chemeClr val="dk1"/>
                </a:solidFill>
              </a:rPr>
              <a:t>Los datos están agrupados por categorías de suscriptores</a:t>
            </a:r>
            <a:endParaRPr lang="es-CO" dirty="0"/>
          </a:p>
        </p:txBody>
      </p:sp>
      <p:grpSp>
        <p:nvGrpSpPr>
          <p:cNvPr id="444" name="Google Shape;444;p24"/>
          <p:cNvGrpSpPr/>
          <p:nvPr/>
        </p:nvGrpSpPr>
        <p:grpSpPr>
          <a:xfrm>
            <a:off x="273132" y="1416052"/>
            <a:ext cx="797055" cy="785281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48" name="Google Shape;448;p24"/>
          <p:cNvGrpSpPr/>
          <p:nvPr/>
        </p:nvGrpSpPr>
        <p:grpSpPr>
          <a:xfrm>
            <a:off x="4735387" y="1709273"/>
            <a:ext cx="920346" cy="929486"/>
            <a:chOff x="4935067" y="3073379"/>
            <a:chExt cx="1244039" cy="1244039"/>
          </a:xfrm>
        </p:grpSpPr>
        <p:sp>
          <p:nvSpPr>
            <p:cNvPr id="449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55" name="Google Shape;455;p24"/>
          <p:cNvGrpSpPr/>
          <p:nvPr/>
        </p:nvGrpSpPr>
        <p:grpSpPr>
          <a:xfrm>
            <a:off x="245996" y="2543020"/>
            <a:ext cx="803613" cy="829626"/>
            <a:chOff x="4935067" y="1342427"/>
            <a:chExt cx="1244039" cy="1244039"/>
          </a:xfrm>
        </p:grpSpPr>
        <p:sp>
          <p:nvSpPr>
            <p:cNvPr id="456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66" name="Google Shape;466;p24"/>
          <p:cNvGrpSpPr/>
          <p:nvPr/>
        </p:nvGrpSpPr>
        <p:grpSpPr>
          <a:xfrm>
            <a:off x="293518" y="3721645"/>
            <a:ext cx="812701" cy="803974"/>
            <a:chOff x="851762" y="3073379"/>
            <a:chExt cx="1244039" cy="1244039"/>
          </a:xfrm>
        </p:grpSpPr>
        <p:sp>
          <p:nvSpPr>
            <p:cNvPr id="46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3" name="Google Shape;473;p24"/>
          <p:cNvGrpSpPr/>
          <p:nvPr/>
        </p:nvGrpSpPr>
        <p:grpSpPr>
          <a:xfrm>
            <a:off x="1286369" y="3749558"/>
            <a:ext cx="3055338" cy="1086601"/>
            <a:chOff x="2273150" y="3489923"/>
            <a:chExt cx="2124892" cy="989826"/>
          </a:xfrm>
        </p:grpSpPr>
        <p:sp>
          <p:nvSpPr>
            <p:cNvPr id="474" name="Google Shape;474;p24"/>
            <p:cNvSpPr txBox="1"/>
            <p:nvPr/>
          </p:nvSpPr>
          <p:spPr>
            <a:xfrm>
              <a:off x="2273150" y="3782549"/>
              <a:ext cx="2124892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40% y 60% de la distribución.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2984 y 5167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1286369" y="1504860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1869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9" name="Google Shape;479;p24"/>
          <p:cNvGrpSpPr/>
          <p:nvPr/>
        </p:nvGrpSpPr>
        <p:grpSpPr>
          <a:xfrm>
            <a:off x="5938329" y="1762438"/>
            <a:ext cx="3016017" cy="1007855"/>
            <a:chOff x="2273150" y="3489923"/>
            <a:chExt cx="2149220" cy="989826"/>
          </a:xfrm>
        </p:grpSpPr>
        <p:sp>
          <p:nvSpPr>
            <p:cNvPr id="480" name="Google Shape;480;p24"/>
            <p:cNvSpPr txBox="1"/>
            <p:nvPr/>
          </p:nvSpPr>
          <p:spPr>
            <a:xfrm>
              <a:off x="2273150" y="3782549"/>
              <a:ext cx="214922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y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80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5168 y 9871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82" name="Google Shape;482;p24"/>
          <p:cNvGrpSpPr/>
          <p:nvPr/>
        </p:nvGrpSpPr>
        <p:grpSpPr>
          <a:xfrm>
            <a:off x="1271503" y="2644081"/>
            <a:ext cx="3124389" cy="993199"/>
            <a:chOff x="2273149" y="3489925"/>
            <a:chExt cx="2161060" cy="989826"/>
          </a:xfrm>
        </p:grpSpPr>
        <p:sp>
          <p:nvSpPr>
            <p:cNvPr id="483" name="Google Shape;483;p24"/>
            <p:cNvSpPr txBox="1"/>
            <p:nvPr/>
          </p:nvSpPr>
          <p:spPr>
            <a:xfrm>
              <a:off x="2273149" y="3782551"/>
              <a:ext cx="216106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Municipios entre 1870 y 2983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4" name="Google Shape;448;p24"/>
          <p:cNvGrpSpPr/>
          <p:nvPr/>
        </p:nvGrpSpPr>
        <p:grpSpPr>
          <a:xfrm>
            <a:off x="4735387" y="3208510"/>
            <a:ext cx="920346" cy="924657"/>
            <a:chOff x="4935067" y="3073379"/>
            <a:chExt cx="1244039" cy="1244039"/>
          </a:xfrm>
        </p:grpSpPr>
        <p:sp>
          <p:nvSpPr>
            <p:cNvPr id="45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" name="Google Shape;479;p24"/>
          <p:cNvGrpSpPr/>
          <p:nvPr/>
        </p:nvGrpSpPr>
        <p:grpSpPr>
          <a:xfrm>
            <a:off x="5938329" y="3311398"/>
            <a:ext cx="2644674" cy="1016762"/>
            <a:chOff x="2273150" y="3489923"/>
            <a:chExt cx="1884600" cy="989826"/>
          </a:xfrm>
        </p:grpSpPr>
        <p:sp>
          <p:nvSpPr>
            <p:cNvPr id="48" name="Google Shape;480;p24"/>
            <p:cNvSpPr txBox="1"/>
            <p:nvPr/>
          </p:nvSpPr>
          <p:spPr>
            <a:xfrm>
              <a:off x="2273150" y="3782549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con mas de 9871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3751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El crecimiento en suscriptores de 3 y 4 se refleja en el consumo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1905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2591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302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2" y="965248"/>
            <a:ext cx="5284715" cy="417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127;p17"/>
          <p:cNvCxnSpPr/>
          <p:nvPr/>
        </p:nvCxnSpPr>
        <p:spPr>
          <a:xfrm>
            <a:off x="2160693" y="1184806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27;p17"/>
          <p:cNvCxnSpPr/>
          <p:nvPr/>
        </p:nvCxnSpPr>
        <p:spPr>
          <a:xfrm>
            <a:off x="2160693" y="14266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60693" y="17009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consumo mW/h entre C2 y C3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74559" y="1846184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3</a:t>
              </a:r>
              <a:endParaRPr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74559" y="2520050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2</a:t>
              </a:r>
              <a:endParaRPr sz="1700" dirty="0">
                <a:solidFill>
                  <a:srgbClr val="1E35A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90417" y="1822467"/>
            <a:ext cx="462999" cy="2777272"/>
            <a:chOff x="4368942" y="1341110"/>
            <a:chExt cx="462999" cy="2777272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1341110"/>
              <a:ext cx="231500" cy="2777272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2233312"/>
              <a:ext cx="231500" cy="1884913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8882" y="4215015"/>
            <a:ext cx="463000" cy="384599"/>
            <a:chOff x="5423604" y="3733658"/>
            <a:chExt cx="463000" cy="384599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3733658"/>
              <a:ext cx="231500" cy="38459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943286"/>
              <a:ext cx="231500" cy="174815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47342" y="4558160"/>
            <a:ext cx="463000" cy="50269"/>
            <a:chOff x="6478267" y="4067926"/>
            <a:chExt cx="463000" cy="50269"/>
          </a:xfrm>
        </p:grpSpPr>
        <p:sp>
          <p:nvSpPr>
            <p:cNvPr id="165" name="Google Shape;165;p17"/>
            <p:cNvSpPr/>
            <p:nvPr/>
          </p:nvSpPr>
          <p:spPr>
            <a:xfrm>
              <a:off x="6478267" y="4072476"/>
              <a:ext cx="231500" cy="4571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9767" y="4067926"/>
              <a:ext cx="231500" cy="45719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6" name="Google Shape;176;p17"/>
          <p:cNvCxnSpPr/>
          <p:nvPr/>
        </p:nvCxnSpPr>
        <p:spPr>
          <a:xfrm flipV="1">
            <a:off x="2160693" y="45948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92468" y="930425"/>
            <a:ext cx="840629" cy="3961486"/>
            <a:chOff x="4180126" y="449068"/>
            <a:chExt cx="840629" cy="3961486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449068"/>
              <a:ext cx="231500" cy="3669314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2388993"/>
              <a:ext cx="231500" cy="1729233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501601" y="46915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10734" y="46921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8532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406330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15459" y="46926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603293" y="15719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605142" y="18678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603293" y="21602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8120" y="24413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12175" y="27336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15312" y="30406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15312" y="33295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12175" y="36139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12413" y="39144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12175" y="41810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603293" y="13246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146;p17"/>
          <p:cNvSpPr txBox="1"/>
          <p:nvPr/>
        </p:nvSpPr>
        <p:spPr>
          <a:xfrm>
            <a:off x="1603293" y="106480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" name="Google Shape;127;p17"/>
          <p:cNvCxnSpPr/>
          <p:nvPr/>
        </p:nvCxnSpPr>
        <p:spPr>
          <a:xfrm>
            <a:off x="2160693" y="930425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146;p17"/>
          <p:cNvSpPr txBox="1"/>
          <p:nvPr/>
        </p:nvSpPr>
        <p:spPr>
          <a:xfrm>
            <a:off x="1603293" y="81042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9584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persiste con un comportamiento similar al total consumido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90682"/>
            <a:chOff x="693504" y="1437317"/>
            <a:chExt cx="3691392" cy="1290682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1 consume más y con mayor dispersión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79599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Consume en promedio 1595 con una desviación de 2083, en contraste con 1137 del estrato 2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4" y="2998165"/>
            <a:ext cx="3601295" cy="1298014"/>
            <a:chOff x="712291" y="2916226"/>
            <a:chExt cx="3673301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en valor medio, el estrato 2 consume </a:t>
              </a:r>
              <a:r>
                <a:rPr lang="es-MX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más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1" y="3665840"/>
              <a:ext cx="367330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La mediana del estrato 2 es 1071, contra 876 del estrato 1. La dispersión también es menor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612" y="900360"/>
            <a:ext cx="5306670" cy="419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2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88848" y="1682551"/>
            <a:ext cx="8436805" cy="2085341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C3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1611" y="1231880"/>
            <a:ext cx="1224344" cy="2875579"/>
            <a:chOff x="1289100" y="438955"/>
            <a:chExt cx="1257600" cy="3683895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455388" y="438955"/>
              <a:ext cx="880800" cy="312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1595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016308"/>
              <a:ext cx="398100" cy="2691516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87822" y="1225668"/>
            <a:ext cx="1257600" cy="2957237"/>
            <a:chOff x="3058500" y="1165613"/>
            <a:chExt cx="1257600" cy="2957237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745893"/>
              <a:ext cx="398100" cy="1962032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246900" y="1165613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1137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59321" y="1246855"/>
            <a:ext cx="1257600" cy="2936047"/>
            <a:chOff x="4827900" y="1186800"/>
            <a:chExt cx="1257600" cy="2936047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5016300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181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443280"/>
              <a:ext cx="398100" cy="264844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0621" y="1246855"/>
            <a:ext cx="1257600" cy="2936050"/>
            <a:chOff x="6597299" y="1186800"/>
            <a:chExt cx="1257600" cy="2936050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555326"/>
              <a:ext cx="398100" cy="152547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27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35575" y="1231880"/>
            <a:ext cx="1257600" cy="2951025"/>
            <a:chOff x="6597299" y="1171825"/>
            <a:chExt cx="1257600" cy="295102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62155"/>
              <a:ext cx="398100" cy="45719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852045" y="1171825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37563" y="1246855"/>
            <a:ext cx="1257600" cy="2936050"/>
            <a:chOff x="6597299" y="1186800"/>
            <a:chExt cx="1257600" cy="2936050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651815"/>
              <a:ext cx="398100" cy="5606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6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405039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127;p17"/>
          <p:cNvCxnSpPr/>
          <p:nvPr/>
        </p:nvCxnSpPr>
        <p:spPr>
          <a:xfrm>
            <a:off x="2160693" y="14266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60693" y="17009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valor consumido entre C2 y C3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74559" y="1846184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3</a:t>
              </a:r>
              <a:endParaRPr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74559" y="2520050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2</a:t>
              </a:r>
              <a:endParaRPr sz="1700" dirty="0">
                <a:solidFill>
                  <a:srgbClr val="1E35A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90417" y="2377611"/>
            <a:ext cx="462999" cy="2222127"/>
            <a:chOff x="4368942" y="1896254"/>
            <a:chExt cx="462999" cy="2222127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1896254"/>
              <a:ext cx="231500" cy="2222127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2859855"/>
              <a:ext cx="231500" cy="1258370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8882" y="4215015"/>
            <a:ext cx="463000" cy="384599"/>
            <a:chOff x="5423604" y="3733658"/>
            <a:chExt cx="463000" cy="384599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3733658"/>
              <a:ext cx="231500" cy="38459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943286"/>
              <a:ext cx="231500" cy="174815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47342" y="4558160"/>
            <a:ext cx="463000" cy="50269"/>
            <a:chOff x="6478267" y="4067926"/>
            <a:chExt cx="463000" cy="50269"/>
          </a:xfrm>
        </p:grpSpPr>
        <p:sp>
          <p:nvSpPr>
            <p:cNvPr id="165" name="Google Shape;165;p17"/>
            <p:cNvSpPr/>
            <p:nvPr/>
          </p:nvSpPr>
          <p:spPr>
            <a:xfrm>
              <a:off x="6478267" y="4072476"/>
              <a:ext cx="231500" cy="4571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9767" y="4067926"/>
              <a:ext cx="231500" cy="45719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6" name="Google Shape;176;p17"/>
          <p:cNvCxnSpPr/>
          <p:nvPr/>
        </p:nvCxnSpPr>
        <p:spPr>
          <a:xfrm flipV="1">
            <a:off x="2160693" y="45948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92468" y="1507813"/>
            <a:ext cx="840629" cy="3384098"/>
            <a:chOff x="4180126" y="1026456"/>
            <a:chExt cx="840629" cy="3384098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1026456"/>
              <a:ext cx="231500" cy="3091925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2762334"/>
              <a:ext cx="231500" cy="1355892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501601" y="46915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10734" y="46921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8532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406330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15459" y="46926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603293" y="15719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1500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605142" y="18678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1350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603293" y="21602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8120" y="24413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12175" y="27336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900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15312" y="30406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750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15312" y="33295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12175" y="36139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12413" y="39144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12175" y="41810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603293" y="13246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1650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9089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chemeClr val="dk1"/>
                </a:solidFill>
              </a:rPr>
              <a:t>Lo facturado y lo consumido siguen de la mano</a:t>
            </a:r>
            <a:endParaRPr lang="es-CO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" y="1333009"/>
            <a:ext cx="4328033" cy="342187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200" y="1333009"/>
            <a:ext cx="4309569" cy="340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91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estrato 5 se consolida como mayor consumidor promedio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84919" y="2354996"/>
            <a:ext cx="3620392" cy="1223785"/>
            <a:chOff x="693048" y="1149612"/>
            <a:chExt cx="4053672" cy="1494441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</a:t>
              </a: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siguen consumiendo menos kW/h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95653"/>
              <a:ext cx="4053672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entre 76 y 94, en comparación con 233 y 177 en estratos 5 y 6. El estrato 2 aumento su dispersión en esta categoría</a:t>
              </a: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213589" y="3754498"/>
            <a:ext cx="3388752" cy="1103154"/>
            <a:chOff x="712723" y="2993885"/>
            <a:chExt cx="3563643" cy="1347131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649" y="3291339"/>
              <a:ext cx="333604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3 y 4 se alejaron en valores medios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723" y="3792616"/>
              <a:ext cx="3563643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La diferencia entre ambos aumenta a 33 kW/h, situándose en 113 y 146 respectivamente.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605" y="2993885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13589" y="1044369"/>
            <a:ext cx="3498611" cy="1106286"/>
            <a:chOff x="693049" y="1149612"/>
            <a:chExt cx="3917317" cy="1350956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diferencia de consumo se acrecentó en estratos 5 y 6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1952168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del estrato 5 ahora es 56 kW/h mas alta que el estrato 6 (previamente 20 kW/h)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11" y="931205"/>
            <a:ext cx="5327773" cy="421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40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cambios anteriores se reflejan en la distribución de la factura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291354" y="1228308"/>
            <a:ext cx="3527281" cy="1203970"/>
            <a:chOff x="693048" y="1149612"/>
            <a:chExt cx="3949418" cy="1470244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</a:t>
              </a: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siguen pagando las facturas mas bajas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71456"/>
              <a:ext cx="394941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entre 46 y 58 mil pesos, en comparación con 136 y 111 en estratos 5 y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64606" y="2600441"/>
            <a:ext cx="3498611" cy="1106286"/>
            <a:chOff x="693049" y="1149612"/>
            <a:chExt cx="3917317" cy="1350956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7"/>
              <a:ext cx="3793394" cy="255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el estrato 5 ahora paga facturas mas caras que el estrato 6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1952168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factura mediana del estrato 5 es de 136, comparado con 111 de estrato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635" y="957669"/>
            <a:ext cx="5294301" cy="4185831"/>
          </a:xfrm>
          <a:prstGeom prst="rect">
            <a:avLst/>
          </a:prstGeom>
        </p:spPr>
      </p:pic>
      <p:grpSp>
        <p:nvGrpSpPr>
          <p:cNvPr id="18" name="Google Shape;148;p17"/>
          <p:cNvGrpSpPr/>
          <p:nvPr/>
        </p:nvGrpSpPr>
        <p:grpSpPr>
          <a:xfrm>
            <a:off x="292315" y="3790375"/>
            <a:ext cx="3498611" cy="1171192"/>
            <a:chOff x="693049" y="1149612"/>
            <a:chExt cx="3917317" cy="1430217"/>
          </a:xfrm>
        </p:grpSpPr>
        <p:sp>
          <p:nvSpPr>
            <p:cNvPr id="19" name="Google Shape;149;p17"/>
            <p:cNvSpPr txBox="1"/>
            <p:nvPr/>
          </p:nvSpPr>
          <p:spPr>
            <a:xfrm>
              <a:off x="693049" y="1491247"/>
              <a:ext cx="3793394" cy="255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Y la dispersión en estrato 5 es mucho mayor al 6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150;p17"/>
            <p:cNvSpPr txBox="1"/>
            <p:nvPr/>
          </p:nvSpPr>
          <p:spPr>
            <a:xfrm>
              <a:off x="693049" y="2031429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desviación estándar del estrato 5 es de 705, comparado con la desviación de 217 en estrato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1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1994747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5"/>
          <p:cNvSpPr txBox="1">
            <a:spLocks noGrp="1"/>
          </p:cNvSpPr>
          <p:nvPr>
            <p:ph type="title"/>
          </p:nvPr>
        </p:nvSpPr>
        <p:spPr>
          <a:xfrm>
            <a:off x="325120" y="320675"/>
            <a:ext cx="838170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 smtClean="0">
                <a:solidFill>
                  <a:schemeClr val="dk1"/>
                </a:solidFill>
              </a:rPr>
              <a:t>Con lo que se paga una factura media en estrato 5, se puede pagar:</a:t>
            </a:r>
            <a:endParaRPr sz="2000" dirty="0"/>
          </a:p>
        </p:txBody>
      </p:sp>
      <p:grpSp>
        <p:nvGrpSpPr>
          <p:cNvPr id="490" name="Google Shape;490;p25"/>
          <p:cNvGrpSpPr/>
          <p:nvPr/>
        </p:nvGrpSpPr>
        <p:grpSpPr>
          <a:xfrm>
            <a:off x="527064" y="2088599"/>
            <a:ext cx="1472582" cy="2261350"/>
            <a:chOff x="1652715" y="1726763"/>
            <a:chExt cx="1744797" cy="2687240"/>
          </a:xfrm>
        </p:grpSpPr>
        <p:grpSp>
          <p:nvGrpSpPr>
            <p:cNvPr id="491" name="Google Shape;491;p25"/>
            <p:cNvGrpSpPr/>
            <p:nvPr/>
          </p:nvGrpSpPr>
          <p:grpSpPr>
            <a:xfrm>
              <a:off x="171144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2" name="Google Shape;492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2511"/>
                  <a:gd name="adj2" fmla="val 16198046"/>
                  <a:gd name="adj3" fmla="val 1613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25"/>
            <p:cNvSpPr txBox="1"/>
            <p:nvPr/>
          </p:nvSpPr>
          <p:spPr>
            <a:xfrm>
              <a:off x="1652715" y="3416470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2.9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95" name="Google Shape;495;p25"/>
            <p:cNvSpPr txBox="1"/>
            <p:nvPr/>
          </p:nvSpPr>
          <p:spPr>
            <a:xfrm>
              <a:off x="1695012" y="3932802"/>
              <a:ext cx="1702500" cy="48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1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7" name="Google Shape;497;p25"/>
          <p:cNvGrpSpPr/>
          <p:nvPr/>
        </p:nvGrpSpPr>
        <p:grpSpPr>
          <a:xfrm>
            <a:off x="2141587" y="2088600"/>
            <a:ext cx="1463930" cy="2275738"/>
            <a:chOff x="3940466" y="1726763"/>
            <a:chExt cx="1712824" cy="2704336"/>
          </a:xfrm>
        </p:grpSpPr>
        <p:grpSp>
          <p:nvGrpSpPr>
            <p:cNvPr id="498" name="Google Shape;498;p25"/>
            <p:cNvGrpSpPr/>
            <p:nvPr/>
          </p:nvGrpSpPr>
          <p:grpSpPr>
            <a:xfrm>
              <a:off x="399919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9" name="Google Shape;499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869732"/>
                  <a:gd name="adj2" fmla="val 16198046"/>
                  <a:gd name="adj3" fmla="val 1613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1" name="Google Shape;501;p25"/>
            <p:cNvSpPr txBox="1"/>
            <p:nvPr/>
          </p:nvSpPr>
          <p:spPr>
            <a:xfrm>
              <a:off x="3950790" y="3416468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2.3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2" name="Google Shape;502;p25"/>
            <p:cNvSpPr txBox="1"/>
            <p:nvPr/>
          </p:nvSpPr>
          <p:spPr>
            <a:xfrm>
              <a:off x="3940466" y="394989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2</a:t>
              </a:r>
            </a:p>
          </p:txBody>
        </p:sp>
      </p:grpSp>
      <p:grpSp>
        <p:nvGrpSpPr>
          <p:cNvPr id="504" name="Google Shape;504;p25"/>
          <p:cNvGrpSpPr/>
          <p:nvPr/>
        </p:nvGrpSpPr>
        <p:grpSpPr>
          <a:xfrm>
            <a:off x="3769746" y="2088599"/>
            <a:ext cx="1558465" cy="2280947"/>
            <a:chOff x="6274205" y="1726763"/>
            <a:chExt cx="1767918" cy="2635152"/>
          </a:xfrm>
        </p:grpSpPr>
        <p:grpSp>
          <p:nvGrpSpPr>
            <p:cNvPr id="505" name="Google Shape;505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06" name="Google Shape;506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5450229"/>
                  <a:gd name="adj2" fmla="val 16198046"/>
                  <a:gd name="adj3" fmla="val 1613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25"/>
            <p:cNvSpPr txBox="1"/>
            <p:nvPr/>
          </p:nvSpPr>
          <p:spPr>
            <a:xfrm>
              <a:off x="6274205" y="3374503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9" name="Google Shape;509;p25"/>
            <p:cNvSpPr txBox="1"/>
            <p:nvPr/>
          </p:nvSpPr>
          <p:spPr>
            <a:xfrm>
              <a:off x="6339623" y="3880715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3</a:t>
              </a:r>
            </a:p>
          </p:txBody>
        </p:sp>
      </p:grpSp>
      <p:grpSp>
        <p:nvGrpSpPr>
          <p:cNvPr id="511" name="Google Shape;511;p25"/>
          <p:cNvGrpSpPr/>
          <p:nvPr/>
        </p:nvGrpSpPr>
        <p:grpSpPr>
          <a:xfrm>
            <a:off x="5434776" y="2095853"/>
            <a:ext cx="1497885" cy="2273693"/>
            <a:chOff x="6287116" y="1726763"/>
            <a:chExt cx="1702709" cy="2618556"/>
          </a:xfrm>
        </p:grpSpPr>
        <p:grpSp>
          <p:nvGrpSpPr>
            <p:cNvPr id="512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13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7918542"/>
                  <a:gd name="adj2" fmla="val 16198046"/>
                  <a:gd name="adj3" fmla="val 1613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25"/>
            <p:cNvSpPr txBox="1"/>
            <p:nvPr/>
          </p:nvSpPr>
          <p:spPr>
            <a:xfrm>
              <a:off x="6287116" y="3363029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1.5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16" name="Google Shape;516;p25"/>
            <p:cNvSpPr txBox="1"/>
            <p:nvPr/>
          </p:nvSpPr>
          <p:spPr>
            <a:xfrm>
              <a:off x="6287325" y="386411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4</a:t>
              </a:r>
            </a:p>
          </p:txBody>
        </p:sp>
      </p:grpSp>
      <p:grpSp>
        <p:nvGrpSpPr>
          <p:cNvPr id="66" name="Google Shape;511;p25"/>
          <p:cNvGrpSpPr/>
          <p:nvPr/>
        </p:nvGrpSpPr>
        <p:grpSpPr>
          <a:xfrm>
            <a:off x="7216362" y="2107462"/>
            <a:ext cx="1497701" cy="2272632"/>
            <a:chOff x="6287115" y="1726763"/>
            <a:chExt cx="1702500" cy="2617335"/>
          </a:xfrm>
        </p:grpSpPr>
        <p:grpSp>
          <p:nvGrpSpPr>
            <p:cNvPr id="67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71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0374342"/>
                  <a:gd name="adj2" fmla="val 16198046"/>
                  <a:gd name="adj3" fmla="val 16139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" name="Google Shape;515;p25"/>
            <p:cNvSpPr txBox="1"/>
            <p:nvPr/>
          </p:nvSpPr>
          <p:spPr>
            <a:xfrm>
              <a:off x="6287115" y="3372711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1.2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" name="Google Shape;516;p25"/>
            <p:cNvSpPr txBox="1"/>
            <p:nvPr/>
          </p:nvSpPr>
          <p:spPr>
            <a:xfrm>
              <a:off x="6287115" y="3862898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6" name="Google Shape;1472;p18"/>
          <p:cNvGrpSpPr/>
          <p:nvPr/>
        </p:nvGrpSpPr>
        <p:grpSpPr>
          <a:xfrm>
            <a:off x="995799" y="2401447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7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472;p18"/>
          <p:cNvGrpSpPr/>
          <p:nvPr/>
        </p:nvGrpSpPr>
        <p:grpSpPr>
          <a:xfrm>
            <a:off x="1165977" y="273740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472;p18"/>
          <p:cNvGrpSpPr/>
          <p:nvPr/>
        </p:nvGrpSpPr>
        <p:grpSpPr>
          <a:xfrm>
            <a:off x="1322931" y="240391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472;p18"/>
          <p:cNvGrpSpPr/>
          <p:nvPr/>
        </p:nvGrpSpPr>
        <p:grpSpPr>
          <a:xfrm>
            <a:off x="2634219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1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1472;p18"/>
          <p:cNvGrpSpPr/>
          <p:nvPr/>
        </p:nvGrpSpPr>
        <p:grpSpPr>
          <a:xfrm>
            <a:off x="2750125" y="2765360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4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472;p18"/>
          <p:cNvGrpSpPr/>
          <p:nvPr/>
        </p:nvGrpSpPr>
        <p:grpSpPr>
          <a:xfrm>
            <a:off x="2932293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472;p18"/>
          <p:cNvGrpSpPr/>
          <p:nvPr/>
        </p:nvGrpSpPr>
        <p:grpSpPr>
          <a:xfrm>
            <a:off x="4599872" y="2763579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Rectángulo 110"/>
          <p:cNvSpPr/>
          <p:nvPr/>
        </p:nvSpPr>
        <p:spPr>
          <a:xfrm>
            <a:off x="4558537" y="2438680"/>
            <a:ext cx="141816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12" name="Google Shape;1472;p18"/>
          <p:cNvGrpSpPr/>
          <p:nvPr/>
        </p:nvGrpSpPr>
        <p:grpSpPr>
          <a:xfrm>
            <a:off x="5949931" y="2453850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472;p18"/>
          <p:cNvGrpSpPr/>
          <p:nvPr/>
        </p:nvGrpSpPr>
        <p:grpSpPr>
          <a:xfrm>
            <a:off x="6302107" y="2801428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472;p18"/>
          <p:cNvGrpSpPr/>
          <p:nvPr/>
        </p:nvGrpSpPr>
        <p:grpSpPr>
          <a:xfrm>
            <a:off x="7680481" y="2468496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1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grpSp>
        <p:nvGrpSpPr>
          <p:cNvPr id="124" name="Google Shape;1472;p18"/>
          <p:cNvGrpSpPr/>
          <p:nvPr/>
        </p:nvGrpSpPr>
        <p:grpSpPr>
          <a:xfrm>
            <a:off x="8069948" y="2808885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25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6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sp>
        <p:nvSpPr>
          <p:cNvPr id="127" name="Rectángulo 126"/>
          <p:cNvSpPr/>
          <p:nvPr/>
        </p:nvSpPr>
        <p:spPr>
          <a:xfrm>
            <a:off x="8007928" y="2808489"/>
            <a:ext cx="159327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28" name="Google Shape;1472;p18"/>
          <p:cNvGrpSpPr/>
          <p:nvPr/>
        </p:nvGrpSpPr>
        <p:grpSpPr>
          <a:xfrm>
            <a:off x="4300668" y="2483142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2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Rectángulo 102"/>
          <p:cNvSpPr/>
          <p:nvPr/>
        </p:nvSpPr>
        <p:spPr>
          <a:xfrm>
            <a:off x="2817370" y="2768590"/>
            <a:ext cx="154688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1328057" y="2751293"/>
            <a:ext cx="100226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8" name="Rectángulo 87"/>
          <p:cNvSpPr/>
          <p:nvPr/>
        </p:nvSpPr>
        <p:spPr>
          <a:xfrm>
            <a:off x="6207900" y="2787055"/>
            <a:ext cx="154688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76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331098" y="125623"/>
            <a:ext cx="8608919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El valor del kW/h se acerca a 600 en la mayoría de estratos</a:t>
            </a:r>
            <a:endParaRPr lang="es-CO" dirty="0"/>
          </a:p>
        </p:txBody>
      </p:sp>
      <p:grpSp>
        <p:nvGrpSpPr>
          <p:cNvPr id="22" name="Google Shape;148;p17"/>
          <p:cNvGrpSpPr/>
          <p:nvPr/>
        </p:nvGrpSpPr>
        <p:grpSpPr>
          <a:xfrm>
            <a:off x="5522366" y="1630790"/>
            <a:ext cx="3513262" cy="1184761"/>
            <a:chOff x="707308" y="1490351"/>
            <a:chExt cx="3568986" cy="1184761"/>
          </a:xfrm>
        </p:grpSpPr>
        <p:sp>
          <p:nvSpPr>
            <p:cNvPr id="23" name="Google Shape;149;p17"/>
            <p:cNvSpPr txBox="1"/>
            <p:nvPr/>
          </p:nvSpPr>
          <p:spPr>
            <a:xfrm>
              <a:off x="707308" y="1723331"/>
              <a:ext cx="336823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valor del kW/h se hace mas similar entre estratos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" name="Google Shape;150;p17"/>
            <p:cNvSpPr txBox="1"/>
            <p:nvPr/>
          </p:nvSpPr>
          <p:spPr>
            <a:xfrm>
              <a:off x="707309" y="2126712"/>
              <a:ext cx="356898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del </a:t>
              </a: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valor del kW/h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entre los estratos 1 a 5 oscila los 600 pesos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5" name="Google Shape;151;p17"/>
            <p:cNvSpPr/>
            <p:nvPr/>
          </p:nvSpPr>
          <p:spPr>
            <a:xfrm>
              <a:off x="811617" y="1490351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52;p17"/>
          <p:cNvGrpSpPr/>
          <p:nvPr/>
        </p:nvGrpSpPr>
        <p:grpSpPr>
          <a:xfrm>
            <a:off x="5518039" y="2979335"/>
            <a:ext cx="3517588" cy="1283986"/>
            <a:chOff x="718220" y="2929813"/>
            <a:chExt cx="3281441" cy="1283986"/>
          </a:xfrm>
        </p:grpSpPr>
        <p:sp>
          <p:nvSpPr>
            <p:cNvPr id="27" name="Google Shape;153;p17"/>
            <p:cNvSpPr txBox="1"/>
            <p:nvPr/>
          </p:nvSpPr>
          <p:spPr>
            <a:xfrm>
              <a:off x="718220" y="3212406"/>
              <a:ext cx="299446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6 sigue pagando un poco menos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" name="Google Shape;154;p17"/>
            <p:cNvSpPr txBox="1"/>
            <p:nvPr/>
          </p:nvSpPr>
          <p:spPr>
            <a:xfrm>
              <a:off x="718220" y="3665399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El valor medio de la tarifa para estrato 6 es 588, permaneciendo por debajo de 600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9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41" name="Google Shape;147;p17"/>
          <p:cNvSpPr txBox="1">
            <a:spLocks/>
          </p:cNvSpPr>
          <p:nvPr/>
        </p:nvSpPr>
        <p:spPr>
          <a:xfrm>
            <a:off x="66146" y="580165"/>
            <a:ext cx="518974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652"/>
            <a:ext cx="5019858" cy="396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73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24"/>
          <p:cNvGrpSpPr/>
          <p:nvPr/>
        </p:nvGrpSpPr>
        <p:grpSpPr>
          <a:xfrm>
            <a:off x="2226314" y="1748979"/>
            <a:ext cx="1165015" cy="1157815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3959413" y="2001772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1869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 (C1)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867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282477" y="393259"/>
            <a:ext cx="857904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Cuanto cuesta un kW/h </a:t>
            </a:r>
            <a:r>
              <a:rPr lang="en" dirty="0" smtClean="0">
                <a:solidFill>
                  <a:schemeClr val="dk1"/>
                </a:solidFill>
              </a:rPr>
              <a:t>medio en</a:t>
            </a:r>
            <a:r>
              <a:rPr lang="en" dirty="0">
                <a:solidFill>
                  <a:schemeClr val="dk1"/>
                </a:solidFill>
              </a:rPr>
              <a:t>:</a:t>
            </a:r>
            <a:endParaRPr dirty="0"/>
          </a:p>
        </p:txBody>
      </p:sp>
      <p:grpSp>
        <p:nvGrpSpPr>
          <p:cNvPr id="248" name="Google Shape;248;p19"/>
          <p:cNvGrpSpPr/>
          <p:nvPr/>
        </p:nvGrpSpPr>
        <p:grpSpPr>
          <a:xfrm>
            <a:off x="5783719" y="1416092"/>
            <a:ext cx="1028734" cy="3299156"/>
            <a:chOff x="5654636" y="1199512"/>
            <a:chExt cx="1028734" cy="3299156"/>
          </a:xfrm>
        </p:grpSpPr>
        <p:grpSp>
          <p:nvGrpSpPr>
            <p:cNvPr id="249" name="Google Shape;249;p19"/>
            <p:cNvGrpSpPr/>
            <p:nvPr/>
          </p:nvGrpSpPr>
          <p:grpSpPr>
            <a:xfrm>
              <a:off x="5938291" y="1199512"/>
              <a:ext cx="307146" cy="2525539"/>
              <a:chOff x="3433300" y="1590200"/>
              <a:chExt cx="270900" cy="2227500"/>
            </a:xfrm>
          </p:grpSpPr>
          <p:sp>
            <p:nvSpPr>
              <p:cNvPr id="250" name="Google Shape;250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3433305" y="1978100"/>
                <a:ext cx="270895" cy="183942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19"/>
            <p:cNvSpPr/>
            <p:nvPr/>
          </p:nvSpPr>
          <p:spPr>
            <a:xfrm>
              <a:off x="580309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-US" sz="12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602</a:t>
              </a:r>
              <a:endParaRPr sz="12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5654636" y="4193568"/>
              <a:ext cx="1028734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5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3586145" y="1416092"/>
            <a:ext cx="985855" cy="3197556"/>
            <a:chOff x="3629172" y="1199512"/>
            <a:chExt cx="985855" cy="3197556"/>
          </a:xfrm>
        </p:grpSpPr>
        <p:grpSp>
          <p:nvGrpSpPr>
            <p:cNvPr id="255" name="Google Shape;255;p19"/>
            <p:cNvGrpSpPr/>
            <p:nvPr/>
          </p:nvGrpSpPr>
          <p:grpSpPr>
            <a:xfrm>
              <a:off x="3911643" y="1199512"/>
              <a:ext cx="307147" cy="2525539"/>
              <a:chOff x="3433300" y="1590200"/>
              <a:chExt cx="270900" cy="2227500"/>
            </a:xfrm>
          </p:grpSpPr>
          <p:sp>
            <p:nvSpPr>
              <p:cNvPr id="256" name="Google Shape;256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3433310" y="1777020"/>
                <a:ext cx="270878" cy="204020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9"/>
            <p:cNvSpPr/>
            <p:nvPr/>
          </p:nvSpPr>
          <p:spPr>
            <a:xfrm>
              <a:off x="3776438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$ 604</a:t>
              </a:r>
              <a:endParaRPr sz="12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3629172" y="4091968"/>
              <a:ext cx="98585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3</a:t>
              </a: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4662277" y="1416092"/>
            <a:ext cx="1031165" cy="3299156"/>
            <a:chOff x="4619250" y="1199512"/>
            <a:chExt cx="1031165" cy="3299156"/>
          </a:xfrm>
        </p:grpSpPr>
        <p:grpSp>
          <p:nvGrpSpPr>
            <p:cNvPr id="261" name="Google Shape;261;p19"/>
            <p:cNvGrpSpPr/>
            <p:nvPr/>
          </p:nvGrpSpPr>
          <p:grpSpPr>
            <a:xfrm>
              <a:off x="4924966" y="1199512"/>
              <a:ext cx="307146" cy="2525539"/>
              <a:chOff x="3433300" y="1590200"/>
              <a:chExt cx="270900" cy="2227500"/>
            </a:xfrm>
          </p:grpSpPr>
          <p:sp>
            <p:nvSpPr>
              <p:cNvPr id="262" name="Google Shape;262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3433307" y="2053465"/>
                <a:ext cx="270885" cy="1763876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" name="Google Shape;264;p19"/>
            <p:cNvSpPr/>
            <p:nvPr/>
          </p:nvSpPr>
          <p:spPr>
            <a:xfrm>
              <a:off x="4789765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598</a:t>
              </a:r>
              <a:endParaRPr sz="12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4619250" y="4193568"/>
              <a:ext cx="103116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19"/>
          <p:cNvGrpSpPr/>
          <p:nvPr/>
        </p:nvGrpSpPr>
        <p:grpSpPr>
          <a:xfrm>
            <a:off x="1352097" y="1416092"/>
            <a:ext cx="942647" cy="3197556"/>
            <a:chOff x="1567234" y="1199512"/>
            <a:chExt cx="942647" cy="3197556"/>
          </a:xfrm>
        </p:grpSpPr>
        <p:grpSp>
          <p:nvGrpSpPr>
            <p:cNvPr id="267" name="Google Shape;267;p19"/>
            <p:cNvGrpSpPr/>
            <p:nvPr/>
          </p:nvGrpSpPr>
          <p:grpSpPr>
            <a:xfrm>
              <a:off x="1884985" y="1199512"/>
              <a:ext cx="307146" cy="2525539"/>
              <a:chOff x="3433300" y="1590200"/>
              <a:chExt cx="270900" cy="2227500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3433300" y="1978100"/>
                <a:ext cx="270881" cy="169597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19"/>
            <p:cNvSpPr/>
            <p:nvPr/>
          </p:nvSpPr>
          <p:spPr>
            <a:xfrm>
              <a:off x="174978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602</a:t>
              </a:r>
              <a:endParaRPr sz="12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1567234" y="4091968"/>
              <a:ext cx="942647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2425424" y="1416092"/>
            <a:ext cx="994731" cy="3197556"/>
            <a:chOff x="2554507" y="1199512"/>
            <a:chExt cx="994731" cy="3197556"/>
          </a:xfrm>
        </p:grpSpPr>
        <p:grpSp>
          <p:nvGrpSpPr>
            <p:cNvPr id="273" name="Google Shape;273;p19"/>
            <p:cNvGrpSpPr/>
            <p:nvPr/>
          </p:nvGrpSpPr>
          <p:grpSpPr>
            <a:xfrm>
              <a:off x="2898297" y="1199512"/>
              <a:ext cx="307160" cy="2525539"/>
              <a:chOff x="3433288" y="1590200"/>
              <a:chExt cx="270912" cy="2227500"/>
            </a:xfrm>
          </p:grpSpPr>
          <p:sp>
            <p:nvSpPr>
              <p:cNvPr id="274" name="Google Shape;274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3433288" y="1885964"/>
                <a:ext cx="270907" cy="1931540"/>
              </a:xfrm>
              <a:prstGeom prst="roundRect">
                <a:avLst>
                  <a:gd name="adj" fmla="val 4771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" name="Google Shape;276;p19"/>
            <p:cNvSpPr/>
            <p:nvPr/>
          </p:nvSpPr>
          <p:spPr>
            <a:xfrm>
              <a:off x="276311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603</a:t>
              </a:r>
              <a:endParaRPr sz="12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7" name="Google Shape;277;p19"/>
            <p:cNvSpPr txBox="1"/>
            <p:nvPr/>
          </p:nvSpPr>
          <p:spPr>
            <a:xfrm>
              <a:off x="2554507" y="4091968"/>
              <a:ext cx="994731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2</a:t>
              </a:r>
            </a:p>
          </p:txBody>
        </p:sp>
      </p:grp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19"/>
          <p:cNvGrpSpPr/>
          <p:nvPr/>
        </p:nvGrpSpPr>
        <p:grpSpPr>
          <a:xfrm>
            <a:off x="6812453" y="1416092"/>
            <a:ext cx="1121788" cy="3286617"/>
            <a:chOff x="6597316" y="1199512"/>
            <a:chExt cx="1121788" cy="3286617"/>
          </a:xfrm>
        </p:grpSpPr>
        <p:grpSp>
          <p:nvGrpSpPr>
            <p:cNvPr id="280" name="Google Shape;280;p19"/>
            <p:cNvGrpSpPr/>
            <p:nvPr/>
          </p:nvGrpSpPr>
          <p:grpSpPr>
            <a:xfrm>
              <a:off x="6951632" y="1199512"/>
              <a:ext cx="359452" cy="2525539"/>
              <a:chOff x="3433300" y="1590200"/>
              <a:chExt cx="317033" cy="22275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3433303" y="2835141"/>
                <a:ext cx="317030" cy="98239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19"/>
            <p:cNvSpPr/>
            <p:nvPr/>
          </p:nvSpPr>
          <p:spPr>
            <a:xfrm>
              <a:off x="681642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588</a:t>
              </a:r>
              <a:endParaRPr sz="12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4" name="Google Shape;284;p19"/>
            <p:cNvSpPr txBox="1"/>
            <p:nvPr/>
          </p:nvSpPr>
          <p:spPr>
            <a:xfrm>
              <a:off x="6597316" y="4181029"/>
              <a:ext cx="1121788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6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0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60% y 80%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5168 y 9871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 (C4)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48;p24"/>
          <p:cNvGrpSpPr/>
          <p:nvPr/>
        </p:nvGrpSpPr>
        <p:grpSpPr>
          <a:xfrm>
            <a:off x="2394462" y="1686051"/>
            <a:ext cx="1165065" cy="1166551"/>
            <a:chOff x="4935067" y="3073379"/>
            <a:chExt cx="1244039" cy="1244039"/>
          </a:xfrm>
        </p:grpSpPr>
        <p:sp>
          <p:nvSpPr>
            <p:cNvPr id="24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7724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tendencia se mantiene; el estrato 3 crece moderadamente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2897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83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3417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579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23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91" y="970787"/>
            <a:ext cx="5188742" cy="41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2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En el total de consumo se sigue reflejando la estructura de suscriptores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3853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175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4946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818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76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56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9" y="931829"/>
            <a:ext cx="5262484" cy="41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7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127;p17"/>
          <p:cNvCxnSpPr/>
          <p:nvPr/>
        </p:nvCxnSpPr>
        <p:spPr>
          <a:xfrm>
            <a:off x="2160693" y="1184806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27;p17"/>
          <p:cNvCxnSpPr/>
          <p:nvPr/>
        </p:nvCxnSpPr>
        <p:spPr>
          <a:xfrm>
            <a:off x="2160693" y="14266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60693" y="17009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consumo mW/h entre C3 y C4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74559" y="1846184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59A7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4</a:t>
              </a:r>
              <a:endParaRPr sz="1700" dirty="0">
                <a:solidFill>
                  <a:srgbClr val="59A7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74559" y="2520050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3</a:t>
              </a:r>
              <a:endParaRPr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90417" y="1792927"/>
            <a:ext cx="462999" cy="2806812"/>
            <a:chOff x="4368942" y="1311570"/>
            <a:chExt cx="462999" cy="2806812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1311570"/>
              <a:ext cx="231500" cy="2806812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2773125"/>
              <a:ext cx="231500" cy="1345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8882" y="3914457"/>
            <a:ext cx="463000" cy="685157"/>
            <a:chOff x="5423604" y="3433100"/>
            <a:chExt cx="463000" cy="685157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3433100"/>
              <a:ext cx="231500" cy="685157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898648"/>
              <a:ext cx="231500" cy="219454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47342" y="4424667"/>
            <a:ext cx="462999" cy="183795"/>
            <a:chOff x="6478267" y="4079035"/>
            <a:chExt cx="462999" cy="39160"/>
          </a:xfrm>
        </p:grpSpPr>
        <p:sp>
          <p:nvSpPr>
            <p:cNvPr id="165" name="Google Shape;165;p17"/>
            <p:cNvSpPr/>
            <p:nvPr/>
          </p:nvSpPr>
          <p:spPr>
            <a:xfrm>
              <a:off x="6478267" y="4079035"/>
              <a:ext cx="231500" cy="39160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9766" y="4097984"/>
              <a:ext cx="231500" cy="1725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6" name="Google Shape;176;p17"/>
          <p:cNvCxnSpPr/>
          <p:nvPr/>
        </p:nvCxnSpPr>
        <p:spPr>
          <a:xfrm flipV="1">
            <a:off x="2160693" y="45948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92468" y="1060925"/>
            <a:ext cx="840629" cy="3830986"/>
            <a:chOff x="4180126" y="579568"/>
            <a:chExt cx="840629" cy="3830986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579568"/>
              <a:ext cx="231500" cy="3538813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2252319"/>
              <a:ext cx="231500" cy="1865907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501601" y="46915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10734" y="46921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8532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406330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15459" y="46926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603293" y="15719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605142" y="18678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603293" y="21602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8120" y="24413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12175" y="27336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15312" y="30406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15312" y="33295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12175" y="36139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12413" y="39144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12175" y="41810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603293" y="13246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146;p17"/>
          <p:cNvSpPr txBox="1"/>
          <p:nvPr/>
        </p:nvSpPr>
        <p:spPr>
          <a:xfrm>
            <a:off x="1603293" y="106480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" name="Google Shape;127;p17"/>
          <p:cNvCxnSpPr/>
          <p:nvPr/>
        </p:nvCxnSpPr>
        <p:spPr>
          <a:xfrm>
            <a:off x="2160693" y="930425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146;p17"/>
          <p:cNvSpPr txBox="1"/>
          <p:nvPr/>
        </p:nvSpPr>
        <p:spPr>
          <a:xfrm>
            <a:off x="1603293" y="81042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2" name="Google Shape;164;p17"/>
          <p:cNvGrpSpPr/>
          <p:nvPr/>
        </p:nvGrpSpPr>
        <p:grpSpPr>
          <a:xfrm>
            <a:off x="6567374" y="4483087"/>
            <a:ext cx="436350" cy="118453"/>
            <a:chOff x="6478267" y="4092957"/>
            <a:chExt cx="436350" cy="25238"/>
          </a:xfrm>
        </p:grpSpPr>
        <p:sp>
          <p:nvSpPr>
            <p:cNvPr id="63" name="Google Shape;165;p17"/>
            <p:cNvSpPr/>
            <p:nvPr/>
          </p:nvSpPr>
          <p:spPr>
            <a:xfrm>
              <a:off x="6478267" y="4092957"/>
              <a:ext cx="231500" cy="25238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6;p17"/>
            <p:cNvSpPr/>
            <p:nvPr/>
          </p:nvSpPr>
          <p:spPr>
            <a:xfrm>
              <a:off x="6683117" y="4108446"/>
              <a:ext cx="231500" cy="974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164;p17"/>
          <p:cNvGrpSpPr/>
          <p:nvPr/>
        </p:nvGrpSpPr>
        <p:grpSpPr>
          <a:xfrm>
            <a:off x="7604267" y="4549003"/>
            <a:ext cx="463000" cy="52496"/>
            <a:chOff x="6478267" y="4108454"/>
            <a:chExt cx="463000" cy="11185"/>
          </a:xfrm>
        </p:grpSpPr>
        <p:sp>
          <p:nvSpPr>
            <p:cNvPr id="66" name="Google Shape;165;p17"/>
            <p:cNvSpPr/>
            <p:nvPr/>
          </p:nvSpPr>
          <p:spPr>
            <a:xfrm>
              <a:off x="6478267" y="4108454"/>
              <a:ext cx="231500" cy="9741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66;p17"/>
            <p:cNvSpPr/>
            <p:nvPr/>
          </p:nvSpPr>
          <p:spPr>
            <a:xfrm>
              <a:off x="6709767" y="4109898"/>
              <a:ext cx="231500" cy="9741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5637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persiste con un comportamiento similar al total consumido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90682"/>
            <a:chOff x="693504" y="1437317"/>
            <a:chExt cx="3691392" cy="1290682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Estratos 1 y 2 se comportan similar a la categoría anterior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79599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El estrato 1 consume mas en promedio (con mayor dispersión), y el estrato 2 consume mas en valor mediano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4" y="2998165"/>
            <a:ext cx="3601295" cy="1298014"/>
            <a:chOff x="712291" y="2916226"/>
            <a:chExt cx="3673301" cy="1298014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59530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3 crece moderadamente en valor consumido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1" y="3665840"/>
              <a:ext cx="367330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 valor promedio de casi 500 y una desviación mas baja que estratos 1 y 2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39" y="890753"/>
            <a:ext cx="5330970" cy="421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8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88848" y="1682551"/>
            <a:ext cx="8436805" cy="2085341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C4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1611" y="1231880"/>
            <a:ext cx="1224344" cy="2875579"/>
            <a:chOff x="1289100" y="438955"/>
            <a:chExt cx="1257600" cy="3683895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455388" y="438955"/>
              <a:ext cx="880800" cy="312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2980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016308"/>
              <a:ext cx="398100" cy="2691516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87822" y="1225668"/>
            <a:ext cx="1257600" cy="2957237"/>
            <a:chOff x="3058500" y="1165613"/>
            <a:chExt cx="1257600" cy="2957237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2039563"/>
              <a:ext cx="398100" cy="1668361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246900" y="1165613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2305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59321" y="1246855"/>
            <a:ext cx="1257600" cy="2936047"/>
            <a:chOff x="4827900" y="1186800"/>
            <a:chExt cx="1257600" cy="2936047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5016300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490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443280"/>
              <a:ext cx="398100" cy="264844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0621" y="1246855"/>
            <a:ext cx="1257600" cy="2936050"/>
            <a:chOff x="6597299" y="1186800"/>
            <a:chExt cx="1257600" cy="2936050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555326"/>
              <a:ext cx="398100" cy="152547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101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35575" y="1231880"/>
            <a:ext cx="1257600" cy="2951025"/>
            <a:chOff x="6597299" y="1171825"/>
            <a:chExt cx="1257600" cy="295102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62155"/>
              <a:ext cx="398100" cy="45719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852045" y="1171825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43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37563" y="1246855"/>
            <a:ext cx="1257600" cy="2936050"/>
            <a:chOff x="6597299" y="1186800"/>
            <a:chExt cx="1257600" cy="2936050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651815"/>
              <a:ext cx="398100" cy="5606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31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200397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127;p17"/>
          <p:cNvCxnSpPr/>
          <p:nvPr/>
        </p:nvCxnSpPr>
        <p:spPr>
          <a:xfrm>
            <a:off x="2160693" y="1184806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27;p17"/>
          <p:cNvCxnSpPr/>
          <p:nvPr/>
        </p:nvCxnSpPr>
        <p:spPr>
          <a:xfrm>
            <a:off x="2160693" y="14266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60693" y="17009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valor consumido entre C3 y C4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74559" y="1846184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59A7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4</a:t>
              </a:r>
              <a:endParaRPr sz="1700" dirty="0">
                <a:solidFill>
                  <a:srgbClr val="59A7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74559" y="2520050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3</a:t>
              </a:r>
              <a:endParaRPr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90417" y="2410725"/>
            <a:ext cx="462999" cy="2189014"/>
            <a:chOff x="4368942" y="1929368"/>
            <a:chExt cx="462999" cy="2189014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1929368"/>
              <a:ext cx="231500" cy="2189014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3065467"/>
              <a:ext cx="231500" cy="1052758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8882" y="4215015"/>
            <a:ext cx="463000" cy="384599"/>
            <a:chOff x="5423604" y="3733658"/>
            <a:chExt cx="463000" cy="384599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3733658"/>
              <a:ext cx="231500" cy="384599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898648"/>
              <a:ext cx="231500" cy="219454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5647342" y="4424667"/>
            <a:ext cx="462999" cy="183795"/>
            <a:chOff x="6478267" y="4079035"/>
            <a:chExt cx="462999" cy="39160"/>
          </a:xfrm>
        </p:grpSpPr>
        <p:sp>
          <p:nvSpPr>
            <p:cNvPr id="165" name="Google Shape;165;p17"/>
            <p:cNvSpPr/>
            <p:nvPr/>
          </p:nvSpPr>
          <p:spPr>
            <a:xfrm>
              <a:off x="6478267" y="4079035"/>
              <a:ext cx="231500" cy="39160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709766" y="4097984"/>
              <a:ext cx="231500" cy="1725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6" name="Google Shape;176;p17"/>
          <p:cNvCxnSpPr/>
          <p:nvPr/>
        </p:nvCxnSpPr>
        <p:spPr>
          <a:xfrm flipV="1">
            <a:off x="2160693" y="45948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92468" y="1653664"/>
            <a:ext cx="840629" cy="3190929"/>
            <a:chOff x="4180126" y="579568"/>
            <a:chExt cx="840629" cy="3830986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579568"/>
              <a:ext cx="231500" cy="3538813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2252319"/>
              <a:ext cx="231500" cy="1865907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501601" y="46915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10734" y="46921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8532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406330" y="46988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15459" y="46926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603293" y="15719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605142" y="18678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2700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603293" y="21602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2400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8120" y="24413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2100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12175" y="27336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1800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15312" y="30406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1500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15312" y="33295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12175" y="36139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900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12413" y="39144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12175" y="41810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603293" y="13246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3300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146;p17"/>
          <p:cNvSpPr txBox="1"/>
          <p:nvPr/>
        </p:nvSpPr>
        <p:spPr>
          <a:xfrm>
            <a:off x="1603293" y="106480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3600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" name="Google Shape;127;p17"/>
          <p:cNvCxnSpPr/>
          <p:nvPr/>
        </p:nvCxnSpPr>
        <p:spPr>
          <a:xfrm>
            <a:off x="2160693" y="930425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146;p17"/>
          <p:cNvSpPr txBox="1"/>
          <p:nvPr/>
        </p:nvSpPr>
        <p:spPr>
          <a:xfrm>
            <a:off x="1603293" y="81042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3900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2" name="Google Shape;164;p17"/>
          <p:cNvGrpSpPr/>
          <p:nvPr/>
        </p:nvGrpSpPr>
        <p:grpSpPr>
          <a:xfrm>
            <a:off x="6567374" y="4513546"/>
            <a:ext cx="436350" cy="87936"/>
            <a:chOff x="6478267" y="4099459"/>
            <a:chExt cx="436350" cy="18736"/>
          </a:xfrm>
        </p:grpSpPr>
        <p:sp>
          <p:nvSpPr>
            <p:cNvPr id="63" name="Google Shape;165;p17"/>
            <p:cNvSpPr/>
            <p:nvPr/>
          </p:nvSpPr>
          <p:spPr>
            <a:xfrm>
              <a:off x="6478267" y="4099459"/>
              <a:ext cx="231500" cy="18736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6;p17"/>
            <p:cNvSpPr/>
            <p:nvPr/>
          </p:nvSpPr>
          <p:spPr>
            <a:xfrm>
              <a:off x="6683117" y="4108446"/>
              <a:ext cx="231500" cy="9749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164;p17"/>
          <p:cNvGrpSpPr/>
          <p:nvPr/>
        </p:nvGrpSpPr>
        <p:grpSpPr>
          <a:xfrm>
            <a:off x="7604267" y="4549003"/>
            <a:ext cx="463000" cy="52496"/>
            <a:chOff x="6478267" y="4108454"/>
            <a:chExt cx="463000" cy="11185"/>
          </a:xfrm>
        </p:grpSpPr>
        <p:sp>
          <p:nvSpPr>
            <p:cNvPr id="66" name="Google Shape;165;p17"/>
            <p:cNvSpPr/>
            <p:nvPr/>
          </p:nvSpPr>
          <p:spPr>
            <a:xfrm>
              <a:off x="6478267" y="4108454"/>
              <a:ext cx="231500" cy="9741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66;p17"/>
            <p:cNvSpPr/>
            <p:nvPr/>
          </p:nvSpPr>
          <p:spPr>
            <a:xfrm>
              <a:off x="6709767" y="4109898"/>
              <a:ext cx="231500" cy="9741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1290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Permanece el vinculo cercano entre lo facturado y lo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" y="1390498"/>
            <a:ext cx="4102506" cy="324356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62" y="1390497"/>
            <a:ext cx="4102506" cy="324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10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estratos 2 y 3 junto al 5 y 6 se asemejan mas entre ellos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84919" y="2442303"/>
            <a:ext cx="3620392" cy="1136478"/>
            <a:chOff x="693048" y="1256228"/>
            <a:chExt cx="4053672" cy="1387825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725149" y="1577135"/>
              <a:ext cx="382641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</a:t>
              </a: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son los mas dispersos en el consumo promedio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95653"/>
              <a:ext cx="4053672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Los dos estratos tienen la desviación estándar mas alta de las distribuciones</a:t>
              </a: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34689" y="1256228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213589" y="3754498"/>
            <a:ext cx="3388752" cy="1103154"/>
            <a:chOff x="712723" y="2993885"/>
            <a:chExt cx="3563643" cy="1347131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648" y="3291341"/>
              <a:ext cx="3506556" cy="1945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5 y 6 se acercaron en mediana pero no en desviación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723" y="3792616"/>
              <a:ext cx="3563643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La diferencia de medianas es de 8 kW/h, aunque el estrato 5 es el mas disperso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605" y="2993885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13589" y="1019044"/>
            <a:ext cx="3498611" cy="1172123"/>
            <a:chOff x="693049" y="1149612"/>
            <a:chExt cx="3917317" cy="1431354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2 y 3 se acercan en consumo promedio medio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2032566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diferencia entre las medianas de estrato 2 y 3 se reduce a solo 12 kW/h. El estrato 2 es el mas disperso de ambos 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740" y="904729"/>
            <a:ext cx="5361260" cy="423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32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6077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Municipios C1 tienen en su mayoría suscriptores estratos 1 y 2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707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536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9" y="988907"/>
            <a:ext cx="5254791" cy="415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3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cambios anteriores se reflejan en la distribución de la factura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208787" y="1125843"/>
            <a:ext cx="3527281" cy="1203970"/>
            <a:chOff x="693048" y="1149612"/>
            <a:chExt cx="3949418" cy="1470244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</a:t>
              </a: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y 3, junto con 5 y 6 también se acercan en factura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71456"/>
              <a:ext cx="394941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de 72 y 76 mil pesos y 169 y 165 respectivamente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08787" y="2539855"/>
            <a:ext cx="3498611" cy="1106286"/>
            <a:chOff x="693049" y="1149612"/>
            <a:chExt cx="3917317" cy="1350956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7"/>
              <a:ext cx="3793394" cy="255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diferencia entre estratos 5 y 6 se redujo en esta categoría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1952168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De 25 mil pesos de diferencia en la mediana de C3 a 4 mil pesos en esta categoría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18" name="Google Shape;148;p17"/>
          <p:cNvGrpSpPr/>
          <p:nvPr/>
        </p:nvGrpSpPr>
        <p:grpSpPr>
          <a:xfrm>
            <a:off x="208787" y="3809224"/>
            <a:ext cx="3498611" cy="1171192"/>
            <a:chOff x="693049" y="1149612"/>
            <a:chExt cx="3917317" cy="1430217"/>
          </a:xfrm>
        </p:grpSpPr>
        <p:sp>
          <p:nvSpPr>
            <p:cNvPr id="19" name="Google Shape;149;p17"/>
            <p:cNvSpPr txBox="1"/>
            <p:nvPr/>
          </p:nvSpPr>
          <p:spPr>
            <a:xfrm>
              <a:off x="693049" y="1491247"/>
              <a:ext cx="3793394" cy="255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dispersión en estrato 5 sigue siendo mucho mayor al 6</a:t>
              </a:r>
              <a:endParaRPr lang="es-CO" sz="16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150;p17"/>
            <p:cNvSpPr txBox="1"/>
            <p:nvPr/>
          </p:nvSpPr>
          <p:spPr>
            <a:xfrm>
              <a:off x="693049" y="2031429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desviación estándar del estrato 5 es de 825, comparado con la desviación de 305 en estrato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1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249" y="880171"/>
            <a:ext cx="5392321" cy="426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141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5"/>
          <p:cNvSpPr txBox="1">
            <a:spLocks noGrp="1"/>
          </p:cNvSpPr>
          <p:nvPr>
            <p:ph type="title"/>
          </p:nvPr>
        </p:nvSpPr>
        <p:spPr>
          <a:xfrm>
            <a:off x="325120" y="320675"/>
            <a:ext cx="838170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 smtClean="0">
                <a:solidFill>
                  <a:schemeClr val="dk1"/>
                </a:solidFill>
              </a:rPr>
              <a:t>Con lo que se paga una factura media en estrato 5, se puede pagar:</a:t>
            </a:r>
            <a:endParaRPr sz="2000" dirty="0"/>
          </a:p>
        </p:txBody>
      </p:sp>
      <p:grpSp>
        <p:nvGrpSpPr>
          <p:cNvPr id="490" name="Google Shape;490;p25"/>
          <p:cNvGrpSpPr/>
          <p:nvPr/>
        </p:nvGrpSpPr>
        <p:grpSpPr>
          <a:xfrm>
            <a:off x="527064" y="2088599"/>
            <a:ext cx="1472582" cy="2261350"/>
            <a:chOff x="1652715" y="1726763"/>
            <a:chExt cx="1744797" cy="2687240"/>
          </a:xfrm>
        </p:grpSpPr>
        <p:grpSp>
          <p:nvGrpSpPr>
            <p:cNvPr id="491" name="Google Shape;491;p25"/>
            <p:cNvGrpSpPr/>
            <p:nvPr/>
          </p:nvGrpSpPr>
          <p:grpSpPr>
            <a:xfrm>
              <a:off x="171144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2" name="Google Shape;492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2511"/>
                  <a:gd name="adj2" fmla="val 16198046"/>
                  <a:gd name="adj3" fmla="val 1613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25"/>
            <p:cNvSpPr txBox="1"/>
            <p:nvPr/>
          </p:nvSpPr>
          <p:spPr>
            <a:xfrm>
              <a:off x="1652715" y="3416470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2.9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95" name="Google Shape;495;p25"/>
            <p:cNvSpPr txBox="1"/>
            <p:nvPr/>
          </p:nvSpPr>
          <p:spPr>
            <a:xfrm>
              <a:off x="1695012" y="3932802"/>
              <a:ext cx="1702500" cy="48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1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7" name="Google Shape;497;p25"/>
          <p:cNvGrpSpPr/>
          <p:nvPr/>
        </p:nvGrpSpPr>
        <p:grpSpPr>
          <a:xfrm>
            <a:off x="2141587" y="2088600"/>
            <a:ext cx="1463930" cy="2275738"/>
            <a:chOff x="3940466" y="1726763"/>
            <a:chExt cx="1712824" cy="2704336"/>
          </a:xfrm>
        </p:grpSpPr>
        <p:grpSp>
          <p:nvGrpSpPr>
            <p:cNvPr id="498" name="Google Shape;498;p25"/>
            <p:cNvGrpSpPr/>
            <p:nvPr/>
          </p:nvGrpSpPr>
          <p:grpSpPr>
            <a:xfrm>
              <a:off x="399919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9" name="Google Shape;499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2798575"/>
                  <a:gd name="adj2" fmla="val 16198046"/>
                  <a:gd name="adj3" fmla="val 1613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1" name="Google Shape;501;p25"/>
            <p:cNvSpPr txBox="1"/>
            <p:nvPr/>
          </p:nvSpPr>
          <p:spPr>
            <a:xfrm>
              <a:off x="3950790" y="3416468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2.3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2" name="Google Shape;502;p25"/>
            <p:cNvSpPr txBox="1"/>
            <p:nvPr/>
          </p:nvSpPr>
          <p:spPr>
            <a:xfrm>
              <a:off x="3940466" y="394989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2</a:t>
              </a:r>
            </a:p>
          </p:txBody>
        </p:sp>
      </p:grpSp>
      <p:grpSp>
        <p:nvGrpSpPr>
          <p:cNvPr id="504" name="Google Shape;504;p25"/>
          <p:cNvGrpSpPr/>
          <p:nvPr/>
        </p:nvGrpSpPr>
        <p:grpSpPr>
          <a:xfrm>
            <a:off x="3769746" y="2088599"/>
            <a:ext cx="1558465" cy="2280947"/>
            <a:chOff x="6274205" y="1726763"/>
            <a:chExt cx="1767918" cy="2635152"/>
          </a:xfrm>
        </p:grpSpPr>
        <p:grpSp>
          <p:nvGrpSpPr>
            <p:cNvPr id="505" name="Google Shape;505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06" name="Google Shape;506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5450229"/>
                  <a:gd name="adj2" fmla="val 16198046"/>
                  <a:gd name="adj3" fmla="val 1613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25"/>
            <p:cNvSpPr txBox="1"/>
            <p:nvPr/>
          </p:nvSpPr>
          <p:spPr>
            <a:xfrm>
              <a:off x="6274205" y="3374503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2.2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9" name="Google Shape;509;p25"/>
            <p:cNvSpPr txBox="1"/>
            <p:nvPr/>
          </p:nvSpPr>
          <p:spPr>
            <a:xfrm>
              <a:off x="6339623" y="3880715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3</a:t>
              </a:r>
            </a:p>
          </p:txBody>
        </p:sp>
      </p:grpSp>
      <p:grpSp>
        <p:nvGrpSpPr>
          <p:cNvPr id="511" name="Google Shape;511;p25"/>
          <p:cNvGrpSpPr/>
          <p:nvPr/>
        </p:nvGrpSpPr>
        <p:grpSpPr>
          <a:xfrm>
            <a:off x="5434776" y="2095853"/>
            <a:ext cx="1497885" cy="2273693"/>
            <a:chOff x="6287116" y="1726763"/>
            <a:chExt cx="1702709" cy="2618556"/>
          </a:xfrm>
        </p:grpSpPr>
        <p:grpSp>
          <p:nvGrpSpPr>
            <p:cNvPr id="512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13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7918542"/>
                  <a:gd name="adj2" fmla="val 16198046"/>
                  <a:gd name="adj3" fmla="val 1613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25"/>
            <p:cNvSpPr txBox="1"/>
            <p:nvPr/>
          </p:nvSpPr>
          <p:spPr>
            <a:xfrm>
              <a:off x="6287116" y="3363029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1.6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16" name="Google Shape;516;p25"/>
            <p:cNvSpPr txBox="1"/>
            <p:nvPr/>
          </p:nvSpPr>
          <p:spPr>
            <a:xfrm>
              <a:off x="6287325" y="386411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4</a:t>
              </a:r>
            </a:p>
          </p:txBody>
        </p:sp>
      </p:grpSp>
      <p:grpSp>
        <p:nvGrpSpPr>
          <p:cNvPr id="66" name="Google Shape;511;p25"/>
          <p:cNvGrpSpPr/>
          <p:nvPr/>
        </p:nvGrpSpPr>
        <p:grpSpPr>
          <a:xfrm>
            <a:off x="7216362" y="2107462"/>
            <a:ext cx="1497701" cy="2272632"/>
            <a:chOff x="6287115" y="1726763"/>
            <a:chExt cx="1702500" cy="2617335"/>
          </a:xfrm>
        </p:grpSpPr>
        <p:grpSp>
          <p:nvGrpSpPr>
            <p:cNvPr id="67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71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0374342"/>
                  <a:gd name="adj2" fmla="val 16198046"/>
                  <a:gd name="adj3" fmla="val 16139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" name="Google Shape;515;p25"/>
            <p:cNvSpPr txBox="1"/>
            <p:nvPr/>
          </p:nvSpPr>
          <p:spPr>
            <a:xfrm>
              <a:off x="6287115" y="3372711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" name="Google Shape;516;p25"/>
            <p:cNvSpPr txBox="1"/>
            <p:nvPr/>
          </p:nvSpPr>
          <p:spPr>
            <a:xfrm>
              <a:off x="6287115" y="3862898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 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6" name="Google Shape;1472;p18"/>
          <p:cNvGrpSpPr/>
          <p:nvPr/>
        </p:nvGrpSpPr>
        <p:grpSpPr>
          <a:xfrm>
            <a:off x="995799" y="2401447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7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472;p18"/>
          <p:cNvGrpSpPr/>
          <p:nvPr/>
        </p:nvGrpSpPr>
        <p:grpSpPr>
          <a:xfrm>
            <a:off x="1165977" y="273740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472;p18"/>
          <p:cNvGrpSpPr/>
          <p:nvPr/>
        </p:nvGrpSpPr>
        <p:grpSpPr>
          <a:xfrm>
            <a:off x="1322931" y="240391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472;p18"/>
          <p:cNvGrpSpPr/>
          <p:nvPr/>
        </p:nvGrpSpPr>
        <p:grpSpPr>
          <a:xfrm>
            <a:off x="2634219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1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1472;p18"/>
          <p:cNvGrpSpPr/>
          <p:nvPr/>
        </p:nvGrpSpPr>
        <p:grpSpPr>
          <a:xfrm>
            <a:off x="2750125" y="2765360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4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472;p18"/>
          <p:cNvGrpSpPr/>
          <p:nvPr/>
        </p:nvGrpSpPr>
        <p:grpSpPr>
          <a:xfrm>
            <a:off x="2932293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472;p18"/>
          <p:cNvGrpSpPr/>
          <p:nvPr/>
        </p:nvGrpSpPr>
        <p:grpSpPr>
          <a:xfrm>
            <a:off x="4627110" y="2470534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472;p18"/>
          <p:cNvGrpSpPr/>
          <p:nvPr/>
        </p:nvGrpSpPr>
        <p:grpSpPr>
          <a:xfrm>
            <a:off x="5949931" y="2453850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472;p18"/>
          <p:cNvGrpSpPr/>
          <p:nvPr/>
        </p:nvGrpSpPr>
        <p:grpSpPr>
          <a:xfrm>
            <a:off x="6302107" y="2801428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472;p18"/>
          <p:cNvGrpSpPr/>
          <p:nvPr/>
        </p:nvGrpSpPr>
        <p:grpSpPr>
          <a:xfrm>
            <a:off x="7893345" y="2681434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1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grpSp>
        <p:nvGrpSpPr>
          <p:cNvPr id="128" name="Google Shape;1472;p18"/>
          <p:cNvGrpSpPr/>
          <p:nvPr/>
        </p:nvGrpSpPr>
        <p:grpSpPr>
          <a:xfrm>
            <a:off x="4300668" y="2483142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2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Rectángulo 102"/>
          <p:cNvSpPr/>
          <p:nvPr/>
        </p:nvSpPr>
        <p:spPr>
          <a:xfrm>
            <a:off x="2839922" y="2769827"/>
            <a:ext cx="154688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1328057" y="2751293"/>
            <a:ext cx="100226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8" name="Rectángulo 87"/>
          <p:cNvSpPr/>
          <p:nvPr/>
        </p:nvSpPr>
        <p:spPr>
          <a:xfrm>
            <a:off x="6207900" y="2787055"/>
            <a:ext cx="154688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86" name="Google Shape;1472;p18"/>
          <p:cNvGrpSpPr/>
          <p:nvPr/>
        </p:nvGrpSpPr>
        <p:grpSpPr>
          <a:xfrm>
            <a:off x="4456061" y="2786782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8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Rectángulo 110"/>
          <p:cNvSpPr/>
          <p:nvPr/>
        </p:nvSpPr>
        <p:spPr>
          <a:xfrm>
            <a:off x="4538251" y="2800218"/>
            <a:ext cx="139531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037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331098" y="125623"/>
            <a:ext cx="8608919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El valor del kW/h varia más entre estratos respecto a C3</a:t>
            </a:r>
            <a:endParaRPr lang="es-CO" dirty="0"/>
          </a:p>
        </p:txBody>
      </p:sp>
      <p:grpSp>
        <p:nvGrpSpPr>
          <p:cNvPr id="22" name="Google Shape;148;p17"/>
          <p:cNvGrpSpPr/>
          <p:nvPr/>
        </p:nvGrpSpPr>
        <p:grpSpPr>
          <a:xfrm>
            <a:off x="5522366" y="1630790"/>
            <a:ext cx="3513262" cy="1184761"/>
            <a:chOff x="707308" y="1490351"/>
            <a:chExt cx="3568986" cy="1184761"/>
          </a:xfrm>
        </p:grpSpPr>
        <p:sp>
          <p:nvSpPr>
            <p:cNvPr id="23" name="Google Shape;149;p17"/>
            <p:cNvSpPr txBox="1"/>
            <p:nvPr/>
          </p:nvSpPr>
          <p:spPr>
            <a:xfrm>
              <a:off x="707308" y="1723331"/>
              <a:ext cx="336823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valor del kW/h fluctúa variadamente entre estratos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" name="Google Shape;150;p17"/>
            <p:cNvSpPr txBox="1"/>
            <p:nvPr/>
          </p:nvSpPr>
          <p:spPr>
            <a:xfrm>
              <a:off x="707309" y="2126712"/>
              <a:ext cx="356898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entre estratos varia de 601 a 586 sin un patrón claro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5" name="Google Shape;151;p17"/>
            <p:cNvSpPr/>
            <p:nvPr/>
          </p:nvSpPr>
          <p:spPr>
            <a:xfrm>
              <a:off x="811617" y="1490351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52;p17"/>
          <p:cNvGrpSpPr/>
          <p:nvPr/>
        </p:nvGrpSpPr>
        <p:grpSpPr>
          <a:xfrm>
            <a:off x="5518038" y="2979335"/>
            <a:ext cx="3625961" cy="1283986"/>
            <a:chOff x="718219" y="2929813"/>
            <a:chExt cx="3382539" cy="1283986"/>
          </a:xfrm>
        </p:grpSpPr>
        <p:sp>
          <p:nvSpPr>
            <p:cNvPr id="27" name="Google Shape;153;p17"/>
            <p:cNvSpPr txBox="1"/>
            <p:nvPr/>
          </p:nvSpPr>
          <p:spPr>
            <a:xfrm>
              <a:off x="718219" y="3212406"/>
              <a:ext cx="3382539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Aunque estratos 5 y 6 siguen siendo los que menos pagan por kW/h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" name="Google Shape;154;p17"/>
            <p:cNvSpPr txBox="1"/>
            <p:nvPr/>
          </p:nvSpPr>
          <p:spPr>
            <a:xfrm>
              <a:off x="718220" y="3665399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El valor medio de la tarifa para estrato 6 es 586, mientras que en estrato 5 es de 583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9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41" name="Google Shape;147;p17"/>
          <p:cNvSpPr txBox="1">
            <a:spLocks/>
          </p:cNvSpPr>
          <p:nvPr/>
        </p:nvSpPr>
        <p:spPr>
          <a:xfrm>
            <a:off x="66146" y="580165"/>
            <a:ext cx="518974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5810"/>
            <a:ext cx="5174673" cy="40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748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282477" y="393259"/>
            <a:ext cx="857904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Cuanto cuesta un kW/h </a:t>
            </a:r>
            <a:r>
              <a:rPr lang="en" dirty="0" smtClean="0">
                <a:solidFill>
                  <a:schemeClr val="dk1"/>
                </a:solidFill>
              </a:rPr>
              <a:t>medio en</a:t>
            </a:r>
            <a:r>
              <a:rPr lang="en" dirty="0">
                <a:solidFill>
                  <a:schemeClr val="dk1"/>
                </a:solidFill>
              </a:rPr>
              <a:t>:</a:t>
            </a:r>
            <a:endParaRPr dirty="0"/>
          </a:p>
        </p:txBody>
      </p:sp>
      <p:grpSp>
        <p:nvGrpSpPr>
          <p:cNvPr id="248" name="Google Shape;248;p19"/>
          <p:cNvGrpSpPr/>
          <p:nvPr/>
        </p:nvGrpSpPr>
        <p:grpSpPr>
          <a:xfrm>
            <a:off x="5783719" y="1416092"/>
            <a:ext cx="1028734" cy="3299156"/>
            <a:chOff x="5654636" y="1199512"/>
            <a:chExt cx="1028734" cy="3299156"/>
          </a:xfrm>
        </p:grpSpPr>
        <p:grpSp>
          <p:nvGrpSpPr>
            <p:cNvPr id="249" name="Google Shape;249;p19"/>
            <p:cNvGrpSpPr/>
            <p:nvPr/>
          </p:nvGrpSpPr>
          <p:grpSpPr>
            <a:xfrm>
              <a:off x="5938291" y="1199512"/>
              <a:ext cx="307146" cy="2525539"/>
              <a:chOff x="3433300" y="1590200"/>
              <a:chExt cx="270900" cy="2227500"/>
            </a:xfrm>
          </p:grpSpPr>
          <p:sp>
            <p:nvSpPr>
              <p:cNvPr id="250" name="Google Shape;250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3433305" y="3000101"/>
                <a:ext cx="270895" cy="81742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19"/>
            <p:cNvSpPr/>
            <p:nvPr/>
          </p:nvSpPr>
          <p:spPr>
            <a:xfrm>
              <a:off x="580309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-US" sz="12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583</a:t>
              </a:r>
              <a:endParaRPr sz="12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5654636" y="4193568"/>
              <a:ext cx="1028734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5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3586145" y="1416092"/>
            <a:ext cx="985855" cy="3197556"/>
            <a:chOff x="3629172" y="1199512"/>
            <a:chExt cx="985855" cy="3197556"/>
          </a:xfrm>
        </p:grpSpPr>
        <p:grpSp>
          <p:nvGrpSpPr>
            <p:cNvPr id="255" name="Google Shape;255;p19"/>
            <p:cNvGrpSpPr/>
            <p:nvPr/>
          </p:nvGrpSpPr>
          <p:grpSpPr>
            <a:xfrm>
              <a:off x="3911643" y="1199512"/>
              <a:ext cx="307147" cy="2525539"/>
              <a:chOff x="3433300" y="1590200"/>
              <a:chExt cx="270900" cy="2227500"/>
            </a:xfrm>
          </p:grpSpPr>
          <p:sp>
            <p:nvSpPr>
              <p:cNvPr id="256" name="Google Shape;256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3433310" y="1813679"/>
                <a:ext cx="270874" cy="200354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9"/>
            <p:cNvSpPr/>
            <p:nvPr/>
          </p:nvSpPr>
          <p:spPr>
            <a:xfrm>
              <a:off x="3776438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601</a:t>
              </a:r>
              <a:endParaRPr sz="12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3629172" y="4091968"/>
              <a:ext cx="98585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3</a:t>
              </a: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4662277" y="1416092"/>
            <a:ext cx="1031165" cy="3299156"/>
            <a:chOff x="4619250" y="1199512"/>
            <a:chExt cx="1031165" cy="3299156"/>
          </a:xfrm>
        </p:grpSpPr>
        <p:grpSp>
          <p:nvGrpSpPr>
            <p:cNvPr id="261" name="Google Shape;261;p19"/>
            <p:cNvGrpSpPr/>
            <p:nvPr/>
          </p:nvGrpSpPr>
          <p:grpSpPr>
            <a:xfrm>
              <a:off x="4924966" y="1199512"/>
              <a:ext cx="307146" cy="2525539"/>
              <a:chOff x="3433300" y="1590200"/>
              <a:chExt cx="270900" cy="2227500"/>
            </a:xfrm>
          </p:grpSpPr>
          <p:sp>
            <p:nvSpPr>
              <p:cNvPr id="262" name="Google Shape;262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3433308" y="2479645"/>
                <a:ext cx="270880" cy="1337696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" name="Google Shape;264;p19"/>
            <p:cNvSpPr/>
            <p:nvPr/>
          </p:nvSpPr>
          <p:spPr>
            <a:xfrm>
              <a:off x="4789765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589</a:t>
              </a:r>
              <a:endParaRPr sz="12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4619250" y="4193568"/>
              <a:ext cx="103116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19"/>
          <p:cNvGrpSpPr/>
          <p:nvPr/>
        </p:nvGrpSpPr>
        <p:grpSpPr>
          <a:xfrm>
            <a:off x="1352097" y="1416092"/>
            <a:ext cx="942647" cy="3197556"/>
            <a:chOff x="1567234" y="1199512"/>
            <a:chExt cx="942647" cy="3197556"/>
          </a:xfrm>
        </p:grpSpPr>
        <p:grpSp>
          <p:nvGrpSpPr>
            <p:cNvPr id="267" name="Google Shape;267;p19"/>
            <p:cNvGrpSpPr/>
            <p:nvPr/>
          </p:nvGrpSpPr>
          <p:grpSpPr>
            <a:xfrm>
              <a:off x="1884985" y="1199512"/>
              <a:ext cx="307146" cy="2525539"/>
              <a:chOff x="3433300" y="1590200"/>
              <a:chExt cx="270900" cy="2227500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3433300" y="2119167"/>
                <a:ext cx="270874" cy="155490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19"/>
            <p:cNvSpPr/>
            <p:nvPr/>
          </p:nvSpPr>
          <p:spPr>
            <a:xfrm>
              <a:off x="174978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596</a:t>
              </a:r>
              <a:endParaRPr sz="12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1567234" y="4091968"/>
              <a:ext cx="942647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2425424" y="1416092"/>
            <a:ext cx="994731" cy="3197556"/>
            <a:chOff x="2554507" y="1199512"/>
            <a:chExt cx="994731" cy="3197556"/>
          </a:xfrm>
        </p:grpSpPr>
        <p:grpSp>
          <p:nvGrpSpPr>
            <p:cNvPr id="273" name="Google Shape;273;p19"/>
            <p:cNvGrpSpPr/>
            <p:nvPr/>
          </p:nvGrpSpPr>
          <p:grpSpPr>
            <a:xfrm>
              <a:off x="2898297" y="1199512"/>
              <a:ext cx="307160" cy="2525539"/>
              <a:chOff x="3433288" y="1590200"/>
              <a:chExt cx="270912" cy="2227500"/>
            </a:xfrm>
          </p:grpSpPr>
          <p:sp>
            <p:nvSpPr>
              <p:cNvPr id="274" name="Google Shape;274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3433288" y="2351341"/>
                <a:ext cx="270906" cy="1466164"/>
              </a:xfrm>
              <a:prstGeom prst="roundRect">
                <a:avLst>
                  <a:gd name="adj" fmla="val 4771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" name="Google Shape;276;p19"/>
            <p:cNvSpPr/>
            <p:nvPr/>
          </p:nvSpPr>
          <p:spPr>
            <a:xfrm>
              <a:off x="276311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590</a:t>
              </a:r>
              <a:endParaRPr sz="12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7" name="Google Shape;277;p19"/>
            <p:cNvSpPr txBox="1"/>
            <p:nvPr/>
          </p:nvSpPr>
          <p:spPr>
            <a:xfrm>
              <a:off x="2554507" y="4091968"/>
              <a:ext cx="994731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2</a:t>
              </a:r>
            </a:p>
          </p:txBody>
        </p:sp>
      </p:grp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19"/>
          <p:cNvGrpSpPr/>
          <p:nvPr/>
        </p:nvGrpSpPr>
        <p:grpSpPr>
          <a:xfrm>
            <a:off x="6812453" y="1416092"/>
            <a:ext cx="1121788" cy="3286617"/>
            <a:chOff x="6597316" y="1199512"/>
            <a:chExt cx="1121788" cy="3286617"/>
          </a:xfrm>
        </p:grpSpPr>
        <p:grpSp>
          <p:nvGrpSpPr>
            <p:cNvPr id="280" name="Google Shape;280;p19"/>
            <p:cNvGrpSpPr/>
            <p:nvPr/>
          </p:nvGrpSpPr>
          <p:grpSpPr>
            <a:xfrm>
              <a:off x="6951627" y="1199512"/>
              <a:ext cx="307146" cy="2525539"/>
              <a:chOff x="3433300" y="1590200"/>
              <a:chExt cx="270900" cy="22275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3433303" y="2632390"/>
                <a:ext cx="270897" cy="1185141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19"/>
            <p:cNvSpPr/>
            <p:nvPr/>
          </p:nvSpPr>
          <p:spPr>
            <a:xfrm>
              <a:off x="681642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586</a:t>
              </a:r>
              <a:endParaRPr sz="12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4" name="Google Shape;284;p19"/>
            <p:cNvSpPr txBox="1"/>
            <p:nvPr/>
          </p:nvSpPr>
          <p:spPr>
            <a:xfrm>
              <a:off x="6597316" y="4181029"/>
              <a:ext cx="1121788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6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60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59413" y="2001772"/>
            <a:ext cx="3247414" cy="905021"/>
            <a:chOff x="2273150" y="3489925"/>
            <a:chExt cx="2327195" cy="989825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0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con mas de 9871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 (C5)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48;p24"/>
          <p:cNvGrpSpPr/>
          <p:nvPr/>
        </p:nvGrpSpPr>
        <p:grpSpPr>
          <a:xfrm>
            <a:off x="2394462" y="1686051"/>
            <a:ext cx="1165015" cy="1166551"/>
            <a:chOff x="4935067" y="3073379"/>
            <a:chExt cx="1244039" cy="1244039"/>
          </a:xfrm>
        </p:grpSpPr>
        <p:sp>
          <p:nvSpPr>
            <p:cNvPr id="27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281140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279956" y="79278"/>
            <a:ext cx="868272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estrato 3 al 6 crecen considerablemente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18515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5198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13722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13905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cuenta en promedio con esta estructura de suscriptores: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1939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79956" y="559927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Suscriptores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1131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99" y="1041127"/>
            <a:ext cx="5190834" cy="410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3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 smtClean="0"/>
              <a:t>La inserción considerable de estratos 3 al 6 se refleja en el consumo</a:t>
            </a:r>
            <a:endParaRPr lang="es-CO" sz="20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32589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9793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26437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713226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24648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4503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4033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7" y="1041678"/>
            <a:ext cx="5116757" cy="404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4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127;p17"/>
          <p:cNvCxnSpPr/>
          <p:nvPr/>
        </p:nvCxnSpPr>
        <p:spPr>
          <a:xfrm>
            <a:off x="2153765" y="1198062"/>
            <a:ext cx="62527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" name="Google Shape;126;p17"/>
          <p:cNvGrpSpPr/>
          <p:nvPr/>
        </p:nvGrpSpPr>
        <p:grpSpPr>
          <a:xfrm>
            <a:off x="2153765" y="1472382"/>
            <a:ext cx="6252712" cy="2631081"/>
            <a:chOff x="3364625" y="1219625"/>
            <a:chExt cx="5069100" cy="2631081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3364625" y="1219625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7"/>
            <p:cNvCxnSpPr/>
            <p:nvPr/>
          </p:nvCxnSpPr>
          <p:spPr>
            <a:xfrm>
              <a:off x="3364625" y="151196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7"/>
            <p:cNvCxnSpPr/>
            <p:nvPr/>
          </p:nvCxnSpPr>
          <p:spPr>
            <a:xfrm>
              <a:off x="3364625" y="1804310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7"/>
            <p:cNvCxnSpPr/>
            <p:nvPr/>
          </p:nvCxnSpPr>
          <p:spPr>
            <a:xfrm>
              <a:off x="3364625" y="2096652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7"/>
            <p:cNvCxnSpPr/>
            <p:nvPr/>
          </p:nvCxnSpPr>
          <p:spPr>
            <a:xfrm>
              <a:off x="3364625" y="238899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7"/>
            <p:cNvCxnSpPr/>
            <p:nvPr/>
          </p:nvCxnSpPr>
          <p:spPr>
            <a:xfrm>
              <a:off x="3364625" y="2681337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3364625" y="2973679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3364625" y="3266021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364625" y="3558364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3364625" y="3850706"/>
              <a:ext cx="5069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862" y="82976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Diferencias de consumo mW/h entre C4 y C5</a:t>
            </a:r>
            <a:endParaRPr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96352" y="2517798"/>
            <a:ext cx="1772700" cy="416539"/>
            <a:chOff x="710275" y="1574836"/>
            <a:chExt cx="1772700" cy="416539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59A7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4</a:t>
              </a:r>
              <a:endParaRPr sz="1700" dirty="0">
                <a:solidFill>
                  <a:srgbClr val="59A7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99994" y="1574836"/>
              <a:ext cx="607500" cy="92100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196352" y="1831449"/>
            <a:ext cx="1772700" cy="427487"/>
            <a:chOff x="735967" y="2929813"/>
            <a:chExt cx="1772700" cy="427487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35967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Categoria 5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3683489" y="1309418"/>
            <a:ext cx="462999" cy="3061721"/>
            <a:chOff x="4368942" y="1311570"/>
            <a:chExt cx="462999" cy="2806812"/>
          </a:xfrm>
        </p:grpSpPr>
        <p:sp>
          <p:nvSpPr>
            <p:cNvPr id="157" name="Google Shape;157;p17"/>
            <p:cNvSpPr/>
            <p:nvPr/>
          </p:nvSpPr>
          <p:spPr>
            <a:xfrm>
              <a:off x="4368942" y="1311570"/>
              <a:ext cx="231500" cy="28068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600441" y="3810068"/>
              <a:ext cx="231500" cy="308156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4661954" y="1831449"/>
            <a:ext cx="463000" cy="2539565"/>
            <a:chOff x="5423604" y="1578692"/>
            <a:chExt cx="463000" cy="2539565"/>
          </a:xfrm>
        </p:grpSpPr>
        <p:sp>
          <p:nvSpPr>
            <p:cNvPr id="161" name="Google Shape;161;p17"/>
            <p:cNvSpPr/>
            <p:nvPr/>
          </p:nvSpPr>
          <p:spPr>
            <a:xfrm>
              <a:off x="5423604" y="1578692"/>
              <a:ext cx="231500" cy="253956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55104" y="3943286"/>
              <a:ext cx="231500" cy="174816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7"/>
          <p:cNvSpPr/>
          <p:nvPr/>
        </p:nvSpPr>
        <p:spPr>
          <a:xfrm>
            <a:off x="5640414" y="3385320"/>
            <a:ext cx="231500" cy="99453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6" name="Google Shape;176;p17"/>
          <p:cNvCxnSpPr/>
          <p:nvPr/>
        </p:nvCxnSpPr>
        <p:spPr>
          <a:xfrm flipV="1">
            <a:off x="2153765" y="4366282"/>
            <a:ext cx="6252712" cy="4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" name="Google Shape;156;p17"/>
          <p:cNvGrpSpPr/>
          <p:nvPr/>
        </p:nvGrpSpPr>
        <p:grpSpPr>
          <a:xfrm>
            <a:off x="2485540" y="1845875"/>
            <a:ext cx="840629" cy="2817436"/>
            <a:chOff x="4180126" y="1593118"/>
            <a:chExt cx="840629" cy="2817436"/>
          </a:xfrm>
        </p:grpSpPr>
        <p:sp>
          <p:nvSpPr>
            <p:cNvPr id="83" name="Google Shape;157;p17"/>
            <p:cNvSpPr/>
            <p:nvPr/>
          </p:nvSpPr>
          <p:spPr>
            <a:xfrm>
              <a:off x="4368942" y="1593118"/>
              <a:ext cx="231500" cy="252526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8;p17"/>
            <p:cNvSpPr/>
            <p:nvPr/>
          </p:nvSpPr>
          <p:spPr>
            <a:xfrm>
              <a:off x="4600441" y="3683600"/>
              <a:ext cx="231500" cy="434626"/>
            </a:xfrm>
            <a:prstGeom prst="rect">
              <a:avLst/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;p17"/>
            <p:cNvSpPr txBox="1"/>
            <p:nvPr/>
          </p:nvSpPr>
          <p:spPr>
            <a:xfrm>
              <a:off x="4180126" y="4199377"/>
              <a:ext cx="840629" cy="21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" name="Google Shape;159;p17"/>
          <p:cNvSpPr txBox="1"/>
          <p:nvPr/>
        </p:nvSpPr>
        <p:spPr>
          <a:xfrm>
            <a:off x="3494673" y="4462926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2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159;p17"/>
          <p:cNvSpPr txBox="1"/>
          <p:nvPr/>
        </p:nvSpPr>
        <p:spPr>
          <a:xfrm>
            <a:off x="4503806" y="446359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3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159;p17"/>
          <p:cNvSpPr txBox="1"/>
          <p:nvPr/>
        </p:nvSpPr>
        <p:spPr>
          <a:xfrm>
            <a:off x="5451604" y="44702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4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159;p17"/>
          <p:cNvSpPr txBox="1"/>
          <p:nvPr/>
        </p:nvSpPr>
        <p:spPr>
          <a:xfrm>
            <a:off x="6399402" y="4470237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5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59;p17"/>
          <p:cNvSpPr txBox="1"/>
          <p:nvPr/>
        </p:nvSpPr>
        <p:spPr>
          <a:xfrm>
            <a:off x="7408531" y="4464063"/>
            <a:ext cx="840629" cy="21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Estrato 6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146;p17"/>
          <p:cNvSpPr txBox="1"/>
          <p:nvPr/>
        </p:nvSpPr>
        <p:spPr>
          <a:xfrm>
            <a:off x="1596365" y="134336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30000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46;p17"/>
          <p:cNvSpPr txBox="1"/>
          <p:nvPr/>
        </p:nvSpPr>
        <p:spPr>
          <a:xfrm>
            <a:off x="1598214" y="163929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27000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46;p17"/>
          <p:cNvSpPr txBox="1"/>
          <p:nvPr/>
        </p:nvSpPr>
        <p:spPr>
          <a:xfrm>
            <a:off x="1596365" y="1931625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24000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46;p17"/>
          <p:cNvSpPr txBox="1"/>
          <p:nvPr/>
        </p:nvSpPr>
        <p:spPr>
          <a:xfrm>
            <a:off x="1611192" y="221274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21000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46;p17"/>
          <p:cNvSpPr txBox="1"/>
          <p:nvPr/>
        </p:nvSpPr>
        <p:spPr>
          <a:xfrm>
            <a:off x="1605247" y="250507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18000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46;p17"/>
          <p:cNvSpPr txBox="1"/>
          <p:nvPr/>
        </p:nvSpPr>
        <p:spPr>
          <a:xfrm>
            <a:off x="1608384" y="2812059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15000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46;p17"/>
          <p:cNvSpPr txBox="1"/>
          <p:nvPr/>
        </p:nvSpPr>
        <p:spPr>
          <a:xfrm>
            <a:off x="1608384" y="310096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46;p17"/>
          <p:cNvSpPr txBox="1"/>
          <p:nvPr/>
        </p:nvSpPr>
        <p:spPr>
          <a:xfrm>
            <a:off x="1605247" y="3385328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9000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46;p17"/>
          <p:cNvSpPr txBox="1"/>
          <p:nvPr/>
        </p:nvSpPr>
        <p:spPr>
          <a:xfrm>
            <a:off x="1605485" y="3685857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46;p17"/>
          <p:cNvSpPr txBox="1"/>
          <p:nvPr/>
        </p:nvSpPr>
        <p:spPr>
          <a:xfrm>
            <a:off x="1605247" y="3952476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46;p17"/>
          <p:cNvSpPr txBox="1"/>
          <p:nvPr/>
        </p:nvSpPr>
        <p:spPr>
          <a:xfrm>
            <a:off x="1596365" y="1096071"/>
            <a:ext cx="5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33000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165;p17"/>
          <p:cNvSpPr/>
          <p:nvPr/>
        </p:nvSpPr>
        <p:spPr>
          <a:xfrm>
            <a:off x="6560446" y="3952492"/>
            <a:ext cx="231500" cy="4204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65;p17"/>
          <p:cNvSpPr/>
          <p:nvPr/>
        </p:nvSpPr>
        <p:spPr>
          <a:xfrm>
            <a:off x="7597339" y="4034803"/>
            <a:ext cx="231500" cy="3312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65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refleja el crecimiento de los estratos 3 al 6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5" y="1431288"/>
            <a:ext cx="3399019" cy="1290682"/>
            <a:chOff x="693504" y="1437317"/>
            <a:chExt cx="3691392" cy="1290682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4" y="1691561"/>
              <a:ext cx="369139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Estratos 1 y 2 se comportan distinto a la categoría anterior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79599"/>
              <a:ext cx="369139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El estrato 2 consume mas en promedio (con mayor dispersión), y también consume mas en valor mediano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5" y="2998165"/>
            <a:ext cx="3601295" cy="1431840"/>
            <a:chOff x="712292" y="2916226"/>
            <a:chExt cx="3673301" cy="1431840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2292" y="3205833"/>
              <a:ext cx="3673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Pero lo que resalta es el crecimiento de valor consumido en estratos 3 al 6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2" y="3799666"/>
              <a:ext cx="367330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El valor promedio de estrato 3 se acerca considerablemente a los estratos 1 y 2, y los estratos 4 al 6 crecen considerablemente, aunque mas dispersos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8138" y="2916226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241" y="923615"/>
            <a:ext cx="5247843" cy="414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4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71335" y="1837550"/>
            <a:ext cx="8436805" cy="2121507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C5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8645" y="1216962"/>
            <a:ext cx="1224344" cy="3066058"/>
            <a:chOff x="1289100" y="261893"/>
            <a:chExt cx="1257600" cy="3860957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361830" y="261893"/>
              <a:ext cx="1112139" cy="312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15,564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618509"/>
              <a:ext cx="398100" cy="2089314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94856" y="1182105"/>
            <a:ext cx="1257600" cy="3176360"/>
            <a:chOff x="3058500" y="1000638"/>
            <a:chExt cx="1257600" cy="3122212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1745893"/>
              <a:ext cx="398100" cy="1962032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154484" y="1000638"/>
              <a:ext cx="10692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18,760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66355" y="1189427"/>
            <a:ext cx="1257600" cy="3169035"/>
            <a:chOff x="4827900" y="1007835"/>
            <a:chExt cx="1257600" cy="3115012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4930243" y="1007835"/>
              <a:ext cx="1066458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14,268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2192074"/>
              <a:ext cx="398100" cy="1516050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7655" y="1189427"/>
            <a:ext cx="1257600" cy="3169038"/>
            <a:chOff x="6597299" y="1007835"/>
            <a:chExt cx="1257600" cy="3115015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174982"/>
              <a:ext cx="398100" cy="532892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73446" y="1007835"/>
              <a:ext cx="905306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5,686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42609" y="1189427"/>
            <a:ext cx="1257600" cy="3169038"/>
            <a:chOff x="6597299" y="1007835"/>
            <a:chExt cx="1257600" cy="311501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406557"/>
              <a:ext cx="398100" cy="301318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752444" y="1007835"/>
              <a:ext cx="1002854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2,594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44597" y="1164549"/>
            <a:ext cx="1257600" cy="3193916"/>
            <a:chOff x="6597299" y="983381"/>
            <a:chExt cx="1257600" cy="3139469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443281"/>
              <a:ext cx="398100" cy="264594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64508" y="983381"/>
              <a:ext cx="923182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Poppins"/>
                  <a:cs typeface="Poppins"/>
                  <a:sym typeface="Fira Sans Extra Condensed Medium"/>
                </a:rPr>
                <a:t>2,284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68871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538015" y="79278"/>
            <a:ext cx="8402712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 smtClean="0"/>
              <a:t>El estrato 1 es el que mas energía consume</a:t>
            </a:r>
            <a:endParaRPr lang="es-CO" sz="2400" dirty="0"/>
          </a:p>
        </p:txBody>
      </p:sp>
      <p:grpSp>
        <p:nvGrpSpPr>
          <p:cNvPr id="661" name="Google Shape;661;p29"/>
          <p:cNvGrpSpPr/>
          <p:nvPr/>
        </p:nvGrpSpPr>
        <p:grpSpPr>
          <a:xfrm>
            <a:off x="6060107" y="2047045"/>
            <a:ext cx="2880620" cy="374100"/>
            <a:chOff x="4915413" y="1795296"/>
            <a:chExt cx="2880620" cy="374100"/>
          </a:xfrm>
        </p:grpSpPr>
        <p:sp>
          <p:nvSpPr>
            <p:cNvPr id="663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521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6080427" y="3179947"/>
            <a:ext cx="2860300" cy="374100"/>
            <a:chOff x="5294720" y="2985581"/>
            <a:chExt cx="2860300" cy="374100"/>
          </a:xfrm>
        </p:grpSpPr>
        <p:sp>
          <p:nvSpPr>
            <p:cNvPr id="667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69" name="Google Shape;669;p29"/>
          <p:cNvGrpSpPr/>
          <p:nvPr/>
        </p:nvGrpSpPr>
        <p:grpSpPr>
          <a:xfrm>
            <a:off x="6060107" y="1447720"/>
            <a:ext cx="2902574" cy="374100"/>
            <a:chOff x="4915413" y="1239414"/>
            <a:chExt cx="2902574" cy="374100"/>
          </a:xfrm>
        </p:grpSpPr>
        <p:sp>
          <p:nvSpPr>
            <p:cNvPr id="671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837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73" name="Google Shape;673;p29"/>
          <p:cNvGrpSpPr/>
          <p:nvPr/>
        </p:nvGrpSpPr>
        <p:grpSpPr>
          <a:xfrm>
            <a:off x="6080427" y="2597143"/>
            <a:ext cx="2860300" cy="374100"/>
            <a:chOff x="5247306" y="2397997"/>
            <a:chExt cx="2860300" cy="374100"/>
          </a:xfrm>
        </p:grpSpPr>
        <p:sp>
          <p:nvSpPr>
            <p:cNvPr id="675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34" name="Google Shape;662;p29"/>
          <p:cNvSpPr txBox="1"/>
          <p:nvPr/>
        </p:nvSpPr>
        <p:spPr>
          <a:xfrm>
            <a:off x="5980203" y="749741"/>
            <a:ext cx="2818357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Un municipio promedio consume 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" name="Google Shape;665;p29"/>
          <p:cNvGrpSpPr/>
          <p:nvPr/>
        </p:nvGrpSpPr>
        <p:grpSpPr>
          <a:xfrm>
            <a:off x="6080427" y="3761290"/>
            <a:ext cx="2860300" cy="374100"/>
            <a:chOff x="5294720" y="2985581"/>
            <a:chExt cx="2860300" cy="374100"/>
          </a:xfrm>
        </p:grpSpPr>
        <p:sp>
          <p:nvSpPr>
            <p:cNvPr id="36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0.6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24" name="Google Shape;665;p29"/>
          <p:cNvGrpSpPr/>
          <p:nvPr/>
        </p:nvGrpSpPr>
        <p:grpSpPr>
          <a:xfrm>
            <a:off x="6080427" y="4278580"/>
            <a:ext cx="2860300" cy="374100"/>
            <a:chOff x="5294720" y="2985581"/>
            <a:chExt cx="2860300" cy="374100"/>
          </a:xfrm>
        </p:grpSpPr>
        <p:sp>
          <p:nvSpPr>
            <p:cNvPr id="25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26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FFFFFF"/>
                  </a:solidFill>
                  <a:latin typeface="Fira Sans Extra Condensed Medium"/>
                  <a:ea typeface="Fira Sans Extra Condensed Light"/>
                  <a:cs typeface="Fira Sans Extra Condensed Light"/>
                  <a:sym typeface="Fira Sans Extra Condensed Medium"/>
                </a:rPr>
                <a:t>1.7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27" name="Google Shape;667;p29"/>
          <p:cNvSpPr/>
          <p:nvPr/>
        </p:nvSpPr>
        <p:spPr>
          <a:xfrm>
            <a:off x="6531697" y="1488706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8" name="Google Shape;667;p29"/>
          <p:cNvSpPr/>
          <p:nvPr/>
        </p:nvSpPr>
        <p:spPr>
          <a:xfrm>
            <a:off x="6531698" y="210576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29" name="Google Shape;667;p29"/>
          <p:cNvSpPr/>
          <p:nvPr/>
        </p:nvSpPr>
        <p:spPr>
          <a:xfrm>
            <a:off x="6531698" y="264521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0" name="Google Shape;667;p29"/>
          <p:cNvSpPr/>
          <p:nvPr/>
        </p:nvSpPr>
        <p:spPr>
          <a:xfrm>
            <a:off x="6531696" y="323871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1" name="Google Shape;667;p29"/>
          <p:cNvSpPr/>
          <p:nvPr/>
        </p:nvSpPr>
        <p:spPr>
          <a:xfrm>
            <a:off x="6545768" y="3805321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32" name="Google Shape;667;p29"/>
          <p:cNvSpPr/>
          <p:nvPr/>
        </p:nvSpPr>
        <p:spPr>
          <a:xfrm>
            <a:off x="6545768" y="4355073"/>
            <a:ext cx="7713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1" y="1013845"/>
            <a:ext cx="5223248" cy="412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366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Permaneció en toda la distribución el vinculo entre facturado y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184419" y="2336709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" y="1270664"/>
            <a:ext cx="4196220" cy="331765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291" y="1183073"/>
            <a:ext cx="4307005" cy="340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289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estrato 2 se acerca al 3; estratos 5 y 6 se separan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84919" y="2442303"/>
            <a:ext cx="3620392" cy="1136478"/>
            <a:chOff x="693048" y="1256228"/>
            <a:chExt cx="4053672" cy="1387825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725149" y="1577135"/>
              <a:ext cx="382641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1 es el de consumo medio mas bajo y mas disperso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95653"/>
              <a:ext cx="4053672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se ubica en 117, aunque la dispersión de esta categoría es la mas alta de todas</a:t>
              </a: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34689" y="1256228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213589" y="3754498"/>
            <a:ext cx="3388752" cy="1103154"/>
            <a:chOff x="712723" y="2993885"/>
            <a:chExt cx="3563643" cy="1347131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648" y="3291341"/>
              <a:ext cx="3506556" cy="1945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5 y 6 se separan en mediana y en desviación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723" y="3792616"/>
              <a:ext cx="3563643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La diferencia de medianas aumenta a 101 kW/h, y el estrato 5 es mas disperso que el 6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605" y="2993885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13589" y="1019044"/>
            <a:ext cx="3498611" cy="1172123"/>
            <a:chOff x="693049" y="1149612"/>
            <a:chExt cx="3917317" cy="1431354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2 se aleja del 1 y se acerca al 3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2032566"/>
              <a:ext cx="391731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diferencia entre las medianas de estrato 2 y 3 se ubica en 8 kW/h, pero con el estrato 1 es de 22 kW/h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405" y="851350"/>
            <a:ext cx="5414104" cy="428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995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Los cambios anteriores se reflejan en la distribución de la factura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208787" y="1095550"/>
            <a:ext cx="3602920" cy="1203970"/>
            <a:chOff x="693048" y="1149612"/>
            <a:chExt cx="4034109" cy="1470244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049" y="1491246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estrato 2 se acerca al 3 en el costo de la factura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048" y="2071456"/>
              <a:ext cx="4034109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Con valores medianos de 84 y 91 mil pesos respectivamente, el estrato 2 se aleja de la mediana de 69 mil pesos del estrato 1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14" name="Google Shape;148;p17"/>
          <p:cNvGrpSpPr/>
          <p:nvPr/>
        </p:nvGrpSpPr>
        <p:grpSpPr>
          <a:xfrm>
            <a:off x="205603" y="2432510"/>
            <a:ext cx="3606104" cy="1106286"/>
            <a:chOff x="693049" y="1149612"/>
            <a:chExt cx="4037675" cy="1350956"/>
          </a:xfrm>
        </p:grpSpPr>
        <p:sp>
          <p:nvSpPr>
            <p:cNvPr id="15" name="Google Shape;149;p17"/>
            <p:cNvSpPr txBox="1"/>
            <p:nvPr/>
          </p:nvSpPr>
          <p:spPr>
            <a:xfrm>
              <a:off x="693049" y="1442098"/>
              <a:ext cx="3793394" cy="255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diferencia entre estratos 5 y 6 se amplifica en esta categoría</a:t>
              </a:r>
              <a:endParaRPr lang="es-CO" sz="1600" dirty="0">
                <a:solidFill>
                  <a:srgbClr val="07155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50;p17"/>
            <p:cNvSpPr txBox="1"/>
            <p:nvPr/>
          </p:nvSpPr>
          <p:spPr>
            <a:xfrm>
              <a:off x="693049" y="1952168"/>
              <a:ext cx="403767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De 4 mil pesos a 51 mil pesos en esta categoría. Sin embargo, el estrato 6 retoma el puesto de la factura mas cara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51;p17"/>
            <p:cNvSpPr/>
            <p:nvPr/>
          </p:nvSpPr>
          <p:spPr>
            <a:xfrm>
              <a:off x="802590" y="1149612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18" name="Google Shape;148;p17"/>
          <p:cNvGrpSpPr/>
          <p:nvPr/>
        </p:nvGrpSpPr>
        <p:grpSpPr>
          <a:xfrm>
            <a:off x="205603" y="3663747"/>
            <a:ext cx="3606104" cy="1196632"/>
            <a:chOff x="689484" y="1043591"/>
            <a:chExt cx="4037674" cy="1461284"/>
          </a:xfrm>
        </p:grpSpPr>
        <p:sp>
          <p:nvSpPr>
            <p:cNvPr id="19" name="Google Shape;149;p17"/>
            <p:cNvSpPr txBox="1"/>
            <p:nvPr/>
          </p:nvSpPr>
          <p:spPr>
            <a:xfrm>
              <a:off x="693049" y="1336978"/>
              <a:ext cx="4034109" cy="305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dispersión en estrato 5 sigue siendo mucho mayor al 6</a:t>
              </a:r>
              <a:endParaRPr lang="es-CO" sz="16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150;p17"/>
            <p:cNvSpPr txBox="1"/>
            <p:nvPr/>
          </p:nvSpPr>
          <p:spPr>
            <a:xfrm>
              <a:off x="689484" y="1956475"/>
              <a:ext cx="3917316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Aunque no tan alta como los estratos 1, 2 y 3, quienes se configuran como los estratos con facturas mas variadas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1" name="Google Shape;151;p17"/>
            <p:cNvSpPr/>
            <p:nvPr/>
          </p:nvSpPr>
          <p:spPr>
            <a:xfrm>
              <a:off x="802590" y="1043591"/>
              <a:ext cx="607500" cy="921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707" y="940657"/>
            <a:ext cx="5282479" cy="417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23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5"/>
          <p:cNvSpPr txBox="1">
            <a:spLocks noGrp="1"/>
          </p:cNvSpPr>
          <p:nvPr>
            <p:ph type="title"/>
          </p:nvPr>
        </p:nvSpPr>
        <p:spPr>
          <a:xfrm>
            <a:off x="325120" y="320675"/>
            <a:ext cx="838170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 smtClean="0">
                <a:solidFill>
                  <a:schemeClr val="dk1"/>
                </a:solidFill>
              </a:rPr>
              <a:t>Con lo que se paga una factura media en estrato 6, se puede pagar:</a:t>
            </a:r>
            <a:endParaRPr sz="2000" dirty="0"/>
          </a:p>
        </p:txBody>
      </p:sp>
      <p:grpSp>
        <p:nvGrpSpPr>
          <p:cNvPr id="490" name="Google Shape;490;p25"/>
          <p:cNvGrpSpPr/>
          <p:nvPr/>
        </p:nvGrpSpPr>
        <p:grpSpPr>
          <a:xfrm>
            <a:off x="527064" y="2088599"/>
            <a:ext cx="1472582" cy="2261350"/>
            <a:chOff x="1652715" y="1726763"/>
            <a:chExt cx="1744797" cy="2687240"/>
          </a:xfrm>
        </p:grpSpPr>
        <p:grpSp>
          <p:nvGrpSpPr>
            <p:cNvPr id="491" name="Google Shape;491;p25"/>
            <p:cNvGrpSpPr/>
            <p:nvPr/>
          </p:nvGrpSpPr>
          <p:grpSpPr>
            <a:xfrm>
              <a:off x="171144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2" name="Google Shape;492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2511"/>
                  <a:gd name="adj2" fmla="val 16198046"/>
                  <a:gd name="adj3" fmla="val 16139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25"/>
            <p:cNvSpPr txBox="1"/>
            <p:nvPr/>
          </p:nvSpPr>
          <p:spPr>
            <a:xfrm>
              <a:off x="1652715" y="3416470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95" name="Google Shape;495;p25"/>
            <p:cNvSpPr txBox="1"/>
            <p:nvPr/>
          </p:nvSpPr>
          <p:spPr>
            <a:xfrm>
              <a:off x="1695012" y="3932802"/>
              <a:ext cx="1702500" cy="48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1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7" name="Google Shape;497;p25"/>
          <p:cNvGrpSpPr/>
          <p:nvPr/>
        </p:nvGrpSpPr>
        <p:grpSpPr>
          <a:xfrm>
            <a:off x="2141587" y="2088600"/>
            <a:ext cx="1463930" cy="2275738"/>
            <a:chOff x="3940466" y="1726763"/>
            <a:chExt cx="1712824" cy="2704336"/>
          </a:xfrm>
        </p:grpSpPr>
        <p:grpSp>
          <p:nvGrpSpPr>
            <p:cNvPr id="498" name="Google Shape;498;p25"/>
            <p:cNvGrpSpPr/>
            <p:nvPr/>
          </p:nvGrpSpPr>
          <p:grpSpPr>
            <a:xfrm>
              <a:off x="3999197" y="1726763"/>
              <a:ext cx="1585067" cy="1585067"/>
              <a:chOff x="6868325" y="1240250"/>
              <a:chExt cx="1423500" cy="1423500"/>
            </a:xfrm>
          </p:grpSpPr>
          <p:sp>
            <p:nvSpPr>
              <p:cNvPr id="499" name="Google Shape;499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1371153"/>
                  <a:gd name="adj2" fmla="val 16198046"/>
                  <a:gd name="adj3" fmla="val 16139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1" name="Google Shape;501;p25"/>
            <p:cNvSpPr txBox="1"/>
            <p:nvPr/>
          </p:nvSpPr>
          <p:spPr>
            <a:xfrm>
              <a:off x="3950790" y="3416468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2.5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2" name="Google Shape;502;p25"/>
            <p:cNvSpPr txBox="1"/>
            <p:nvPr/>
          </p:nvSpPr>
          <p:spPr>
            <a:xfrm>
              <a:off x="3940466" y="394989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2</a:t>
              </a:r>
            </a:p>
          </p:txBody>
        </p:sp>
      </p:grpSp>
      <p:grpSp>
        <p:nvGrpSpPr>
          <p:cNvPr id="504" name="Google Shape;504;p25"/>
          <p:cNvGrpSpPr/>
          <p:nvPr/>
        </p:nvGrpSpPr>
        <p:grpSpPr>
          <a:xfrm>
            <a:off x="3769746" y="2088599"/>
            <a:ext cx="1558465" cy="2280947"/>
            <a:chOff x="6274205" y="1726763"/>
            <a:chExt cx="1767918" cy="2635152"/>
          </a:xfrm>
        </p:grpSpPr>
        <p:grpSp>
          <p:nvGrpSpPr>
            <p:cNvPr id="505" name="Google Shape;505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06" name="Google Shape;506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3485685"/>
                  <a:gd name="adj2" fmla="val 16198046"/>
                  <a:gd name="adj3" fmla="val 1613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25"/>
            <p:cNvSpPr txBox="1"/>
            <p:nvPr/>
          </p:nvSpPr>
          <p:spPr>
            <a:xfrm>
              <a:off x="6274205" y="3374503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9" name="Google Shape;509;p25"/>
            <p:cNvSpPr txBox="1"/>
            <p:nvPr/>
          </p:nvSpPr>
          <p:spPr>
            <a:xfrm>
              <a:off x="6339623" y="3880715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3</a:t>
              </a:r>
            </a:p>
          </p:txBody>
        </p:sp>
      </p:grpSp>
      <p:grpSp>
        <p:nvGrpSpPr>
          <p:cNvPr id="511" name="Google Shape;511;p25"/>
          <p:cNvGrpSpPr/>
          <p:nvPr/>
        </p:nvGrpSpPr>
        <p:grpSpPr>
          <a:xfrm>
            <a:off x="5434776" y="2095853"/>
            <a:ext cx="1497885" cy="2273693"/>
            <a:chOff x="6287116" y="1726763"/>
            <a:chExt cx="1702709" cy="2618556"/>
          </a:xfrm>
        </p:grpSpPr>
        <p:grpSp>
          <p:nvGrpSpPr>
            <p:cNvPr id="512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513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5312161"/>
                  <a:gd name="adj2" fmla="val 16198046"/>
                  <a:gd name="adj3" fmla="val 1613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25"/>
            <p:cNvSpPr txBox="1"/>
            <p:nvPr/>
          </p:nvSpPr>
          <p:spPr>
            <a:xfrm>
              <a:off x="6287116" y="3363029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16" name="Google Shape;516;p25"/>
            <p:cNvSpPr txBox="1"/>
            <p:nvPr/>
          </p:nvSpPr>
          <p:spPr>
            <a:xfrm>
              <a:off x="6287325" y="3864119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Facturas Estrato 4</a:t>
              </a:r>
            </a:p>
          </p:txBody>
        </p:sp>
      </p:grpSp>
      <p:grpSp>
        <p:nvGrpSpPr>
          <p:cNvPr id="66" name="Google Shape;511;p25"/>
          <p:cNvGrpSpPr/>
          <p:nvPr/>
        </p:nvGrpSpPr>
        <p:grpSpPr>
          <a:xfrm>
            <a:off x="7216362" y="2107462"/>
            <a:ext cx="1497701" cy="2272632"/>
            <a:chOff x="6287115" y="1726763"/>
            <a:chExt cx="1702500" cy="2617335"/>
          </a:xfrm>
        </p:grpSpPr>
        <p:grpSp>
          <p:nvGrpSpPr>
            <p:cNvPr id="67" name="Google Shape;512;p25"/>
            <p:cNvGrpSpPr/>
            <p:nvPr/>
          </p:nvGrpSpPr>
          <p:grpSpPr>
            <a:xfrm>
              <a:off x="6345847" y="1726763"/>
              <a:ext cx="1585067" cy="1585067"/>
              <a:chOff x="6868325" y="1240250"/>
              <a:chExt cx="1423500" cy="1423500"/>
            </a:xfrm>
          </p:grpSpPr>
          <p:sp>
            <p:nvSpPr>
              <p:cNvPr id="71" name="Google Shape;513;p25"/>
              <p:cNvSpPr/>
              <p:nvPr/>
            </p:nvSpPr>
            <p:spPr>
              <a:xfrm>
                <a:off x="6868325" y="1240250"/>
                <a:ext cx="1423500" cy="1423500"/>
              </a:xfrm>
              <a:prstGeom prst="donut">
                <a:avLst>
                  <a:gd name="adj" fmla="val 16212"/>
                </a:avLst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4;p25"/>
              <p:cNvSpPr/>
              <p:nvPr/>
            </p:nvSpPr>
            <p:spPr>
              <a:xfrm>
                <a:off x="6869962" y="1241900"/>
                <a:ext cx="1420200" cy="1420200"/>
              </a:xfrm>
              <a:prstGeom prst="blockArc">
                <a:avLst>
                  <a:gd name="adj1" fmla="val 9958073"/>
                  <a:gd name="adj2" fmla="val 16198046"/>
                  <a:gd name="adj3" fmla="val 16139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" name="Google Shape;515;p25"/>
            <p:cNvSpPr txBox="1"/>
            <p:nvPr/>
          </p:nvSpPr>
          <p:spPr>
            <a:xfrm>
              <a:off x="6287115" y="3372711"/>
              <a:ext cx="1702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1.3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" name="Google Shape;516;p25"/>
            <p:cNvSpPr txBox="1"/>
            <p:nvPr/>
          </p:nvSpPr>
          <p:spPr>
            <a:xfrm>
              <a:off x="6287115" y="3862898"/>
              <a:ext cx="1702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Factura 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5</a:t>
              </a:r>
            </a:p>
          </p:txBody>
        </p:sp>
      </p:grpSp>
      <p:grpSp>
        <p:nvGrpSpPr>
          <p:cNvPr id="76" name="Google Shape;1472;p18"/>
          <p:cNvGrpSpPr/>
          <p:nvPr/>
        </p:nvGrpSpPr>
        <p:grpSpPr>
          <a:xfrm>
            <a:off x="995799" y="2401447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7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472;p18"/>
          <p:cNvGrpSpPr/>
          <p:nvPr/>
        </p:nvGrpSpPr>
        <p:grpSpPr>
          <a:xfrm>
            <a:off x="1165977" y="273740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472;p18"/>
          <p:cNvGrpSpPr/>
          <p:nvPr/>
        </p:nvGrpSpPr>
        <p:grpSpPr>
          <a:xfrm>
            <a:off x="1322931" y="2403911"/>
            <a:ext cx="183150" cy="240192"/>
            <a:chOff x="1665107" y="4045305"/>
            <a:chExt cx="279319" cy="367296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8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472;p18"/>
          <p:cNvGrpSpPr/>
          <p:nvPr/>
        </p:nvGrpSpPr>
        <p:grpSpPr>
          <a:xfrm>
            <a:off x="2634219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1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1472;p18"/>
          <p:cNvGrpSpPr/>
          <p:nvPr/>
        </p:nvGrpSpPr>
        <p:grpSpPr>
          <a:xfrm>
            <a:off x="2750125" y="2765360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4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472;p18"/>
          <p:cNvGrpSpPr/>
          <p:nvPr/>
        </p:nvGrpSpPr>
        <p:grpSpPr>
          <a:xfrm>
            <a:off x="2932293" y="2416093"/>
            <a:ext cx="183150" cy="240192"/>
            <a:chOff x="1665107" y="4045305"/>
            <a:chExt cx="279319" cy="367296"/>
          </a:xfrm>
          <a:solidFill>
            <a:srgbClr val="0C79F3"/>
          </a:solidFill>
        </p:grpSpPr>
        <p:sp>
          <p:nvSpPr>
            <p:cNvPr id="9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472;p18"/>
          <p:cNvGrpSpPr/>
          <p:nvPr/>
        </p:nvGrpSpPr>
        <p:grpSpPr>
          <a:xfrm>
            <a:off x="4627110" y="2470534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00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472;p18"/>
          <p:cNvGrpSpPr/>
          <p:nvPr/>
        </p:nvGrpSpPr>
        <p:grpSpPr>
          <a:xfrm>
            <a:off x="5949931" y="2453850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3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472;p18"/>
          <p:cNvGrpSpPr/>
          <p:nvPr/>
        </p:nvGrpSpPr>
        <p:grpSpPr>
          <a:xfrm>
            <a:off x="6302107" y="2801428"/>
            <a:ext cx="183150" cy="240192"/>
            <a:chOff x="1665107" y="4045305"/>
            <a:chExt cx="279319" cy="367296"/>
          </a:xfrm>
          <a:solidFill>
            <a:srgbClr val="59A7FF"/>
          </a:solidFill>
        </p:grpSpPr>
        <p:sp>
          <p:nvSpPr>
            <p:cNvPr id="116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472;p18"/>
          <p:cNvGrpSpPr/>
          <p:nvPr/>
        </p:nvGrpSpPr>
        <p:grpSpPr>
          <a:xfrm>
            <a:off x="7720163" y="2499826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11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12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grpSp>
        <p:nvGrpSpPr>
          <p:cNvPr id="128" name="Google Shape;1472;p18"/>
          <p:cNvGrpSpPr/>
          <p:nvPr/>
        </p:nvGrpSpPr>
        <p:grpSpPr>
          <a:xfrm>
            <a:off x="4300668" y="2483142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129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Rectángulo 102"/>
          <p:cNvSpPr/>
          <p:nvPr/>
        </p:nvSpPr>
        <p:spPr>
          <a:xfrm>
            <a:off x="2875630" y="2768782"/>
            <a:ext cx="154688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86" name="Google Shape;1472;p18"/>
          <p:cNvGrpSpPr/>
          <p:nvPr/>
        </p:nvGrpSpPr>
        <p:grpSpPr>
          <a:xfrm>
            <a:off x="4456061" y="2786782"/>
            <a:ext cx="183150" cy="240192"/>
            <a:chOff x="1665107" y="4045305"/>
            <a:chExt cx="279319" cy="367296"/>
          </a:xfrm>
          <a:solidFill>
            <a:srgbClr val="00D4F0"/>
          </a:solidFill>
        </p:grpSpPr>
        <p:sp>
          <p:nvSpPr>
            <p:cNvPr id="87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Rectángulo 110"/>
          <p:cNvSpPr/>
          <p:nvPr/>
        </p:nvSpPr>
        <p:spPr>
          <a:xfrm>
            <a:off x="4538251" y="2800218"/>
            <a:ext cx="139531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73" name="Google Shape;1472;p18"/>
          <p:cNvGrpSpPr/>
          <p:nvPr/>
        </p:nvGrpSpPr>
        <p:grpSpPr>
          <a:xfrm>
            <a:off x="8080381" y="2830720"/>
            <a:ext cx="183150" cy="240192"/>
            <a:chOff x="1665107" y="4045305"/>
            <a:chExt cx="279319" cy="367296"/>
          </a:xfrm>
          <a:solidFill>
            <a:srgbClr val="7030A0"/>
          </a:solidFill>
        </p:grpSpPr>
        <p:sp>
          <p:nvSpPr>
            <p:cNvPr id="74" name="Google Shape;1473;p18"/>
            <p:cNvSpPr/>
            <p:nvPr/>
          </p:nvSpPr>
          <p:spPr>
            <a:xfrm>
              <a:off x="1708258" y="4045305"/>
              <a:ext cx="236168" cy="322504"/>
            </a:xfrm>
            <a:custGeom>
              <a:avLst/>
              <a:gdLst/>
              <a:ahLst/>
              <a:cxnLst/>
              <a:rect l="l" t="t" r="r" b="b"/>
              <a:pathLst>
                <a:path w="6907" h="9432" extrusionOk="0">
                  <a:moveTo>
                    <a:pt x="310" y="1"/>
                  </a:moveTo>
                  <a:cubicBezTo>
                    <a:pt x="143" y="1"/>
                    <a:pt x="1" y="144"/>
                    <a:pt x="24" y="334"/>
                  </a:cubicBezTo>
                  <a:lnTo>
                    <a:pt x="24" y="691"/>
                  </a:lnTo>
                  <a:lnTo>
                    <a:pt x="5978" y="691"/>
                  </a:lnTo>
                  <a:cubicBezTo>
                    <a:pt x="5990" y="690"/>
                    <a:pt x="6002" y="689"/>
                    <a:pt x="6014" y="689"/>
                  </a:cubicBezTo>
                  <a:cubicBezTo>
                    <a:pt x="6165" y="689"/>
                    <a:pt x="6288" y="824"/>
                    <a:pt x="6288" y="1001"/>
                  </a:cubicBezTo>
                  <a:lnTo>
                    <a:pt x="6288" y="9431"/>
                  </a:lnTo>
                  <a:lnTo>
                    <a:pt x="6597" y="9431"/>
                  </a:lnTo>
                  <a:cubicBezTo>
                    <a:pt x="6764" y="9431"/>
                    <a:pt x="6907" y="9288"/>
                    <a:pt x="6907" y="9122"/>
                  </a:cubicBezTo>
                  <a:lnTo>
                    <a:pt x="6907" y="334"/>
                  </a:lnTo>
                  <a:cubicBezTo>
                    <a:pt x="6907" y="144"/>
                    <a:pt x="6764" y="1"/>
                    <a:pt x="6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75" name="Google Shape;1474;p18"/>
            <p:cNvSpPr/>
            <p:nvPr/>
          </p:nvSpPr>
          <p:spPr>
            <a:xfrm>
              <a:off x="1665107" y="4090097"/>
              <a:ext cx="236988" cy="322504"/>
            </a:xfrm>
            <a:custGeom>
              <a:avLst/>
              <a:gdLst/>
              <a:ahLst/>
              <a:cxnLst/>
              <a:rect l="l" t="t" r="r" b="b"/>
              <a:pathLst>
                <a:path w="6931" h="9432" extrusionOk="0">
                  <a:moveTo>
                    <a:pt x="2834" y="1668"/>
                  </a:moveTo>
                  <a:cubicBezTo>
                    <a:pt x="2953" y="1668"/>
                    <a:pt x="3072" y="1739"/>
                    <a:pt x="3120" y="1858"/>
                  </a:cubicBezTo>
                  <a:cubicBezTo>
                    <a:pt x="3215" y="2072"/>
                    <a:pt x="3049" y="2311"/>
                    <a:pt x="2811" y="2311"/>
                  </a:cubicBezTo>
                  <a:lnTo>
                    <a:pt x="1548" y="2311"/>
                  </a:lnTo>
                  <a:cubicBezTo>
                    <a:pt x="1429" y="2287"/>
                    <a:pt x="1334" y="2239"/>
                    <a:pt x="1286" y="2120"/>
                  </a:cubicBezTo>
                  <a:cubicBezTo>
                    <a:pt x="1191" y="1906"/>
                    <a:pt x="1334" y="1668"/>
                    <a:pt x="1572" y="1668"/>
                  </a:cubicBezTo>
                  <a:close/>
                  <a:moveTo>
                    <a:pt x="1577" y="3972"/>
                  </a:moveTo>
                  <a:cubicBezTo>
                    <a:pt x="1622" y="3972"/>
                    <a:pt x="1669" y="3981"/>
                    <a:pt x="1715" y="4001"/>
                  </a:cubicBezTo>
                  <a:cubicBezTo>
                    <a:pt x="1810" y="4049"/>
                    <a:pt x="1882" y="4168"/>
                    <a:pt x="1882" y="4287"/>
                  </a:cubicBezTo>
                  <a:lnTo>
                    <a:pt x="1882" y="5359"/>
                  </a:lnTo>
                  <a:cubicBezTo>
                    <a:pt x="1882" y="5454"/>
                    <a:pt x="1810" y="5573"/>
                    <a:pt x="1715" y="5621"/>
                  </a:cubicBezTo>
                  <a:cubicBezTo>
                    <a:pt x="1673" y="5640"/>
                    <a:pt x="1629" y="5648"/>
                    <a:pt x="1587" y="5648"/>
                  </a:cubicBezTo>
                  <a:cubicBezTo>
                    <a:pt x="1416" y="5648"/>
                    <a:pt x="1263" y="5507"/>
                    <a:pt x="1263" y="5335"/>
                  </a:cubicBezTo>
                  <a:lnTo>
                    <a:pt x="1263" y="4287"/>
                  </a:lnTo>
                  <a:cubicBezTo>
                    <a:pt x="1263" y="4100"/>
                    <a:pt x="1410" y="3972"/>
                    <a:pt x="1577" y="3972"/>
                  </a:cubicBezTo>
                  <a:close/>
                  <a:moveTo>
                    <a:pt x="2818" y="3331"/>
                  </a:moveTo>
                  <a:cubicBezTo>
                    <a:pt x="2990" y="3331"/>
                    <a:pt x="3144" y="3477"/>
                    <a:pt x="3144" y="3668"/>
                  </a:cubicBezTo>
                  <a:lnTo>
                    <a:pt x="3144" y="5359"/>
                  </a:lnTo>
                  <a:cubicBezTo>
                    <a:pt x="3144" y="5454"/>
                    <a:pt x="3072" y="5573"/>
                    <a:pt x="2977" y="5621"/>
                  </a:cubicBezTo>
                  <a:cubicBezTo>
                    <a:pt x="2935" y="5640"/>
                    <a:pt x="2891" y="5648"/>
                    <a:pt x="2847" y="5648"/>
                  </a:cubicBezTo>
                  <a:cubicBezTo>
                    <a:pt x="2670" y="5648"/>
                    <a:pt x="2506" y="5507"/>
                    <a:pt x="2525" y="5335"/>
                  </a:cubicBezTo>
                  <a:lnTo>
                    <a:pt x="2525" y="3644"/>
                  </a:lnTo>
                  <a:cubicBezTo>
                    <a:pt x="2525" y="3525"/>
                    <a:pt x="2596" y="3406"/>
                    <a:pt x="2691" y="3358"/>
                  </a:cubicBezTo>
                  <a:cubicBezTo>
                    <a:pt x="2733" y="3340"/>
                    <a:pt x="2776" y="3331"/>
                    <a:pt x="2818" y="3331"/>
                  </a:cubicBezTo>
                  <a:close/>
                  <a:moveTo>
                    <a:pt x="4097" y="2712"/>
                  </a:moveTo>
                  <a:cubicBezTo>
                    <a:pt x="4137" y="2712"/>
                    <a:pt x="4178" y="2720"/>
                    <a:pt x="4216" y="2739"/>
                  </a:cubicBezTo>
                  <a:cubicBezTo>
                    <a:pt x="4335" y="2787"/>
                    <a:pt x="4406" y="2906"/>
                    <a:pt x="4406" y="3025"/>
                  </a:cubicBezTo>
                  <a:lnTo>
                    <a:pt x="4406" y="5359"/>
                  </a:lnTo>
                  <a:cubicBezTo>
                    <a:pt x="4406" y="5454"/>
                    <a:pt x="4335" y="5573"/>
                    <a:pt x="4216" y="5621"/>
                  </a:cubicBezTo>
                  <a:cubicBezTo>
                    <a:pt x="4173" y="5640"/>
                    <a:pt x="4130" y="5648"/>
                    <a:pt x="4088" y="5648"/>
                  </a:cubicBezTo>
                  <a:cubicBezTo>
                    <a:pt x="3916" y="5648"/>
                    <a:pt x="3763" y="5507"/>
                    <a:pt x="3763" y="5335"/>
                  </a:cubicBezTo>
                  <a:lnTo>
                    <a:pt x="3763" y="3025"/>
                  </a:lnTo>
                  <a:cubicBezTo>
                    <a:pt x="3763" y="2853"/>
                    <a:pt x="3932" y="2712"/>
                    <a:pt x="4097" y="2712"/>
                  </a:cubicBezTo>
                  <a:close/>
                  <a:moveTo>
                    <a:pt x="5319" y="2093"/>
                  </a:moveTo>
                  <a:cubicBezTo>
                    <a:pt x="5490" y="2093"/>
                    <a:pt x="5644" y="2238"/>
                    <a:pt x="5644" y="2430"/>
                  </a:cubicBezTo>
                  <a:lnTo>
                    <a:pt x="5644" y="5335"/>
                  </a:lnTo>
                  <a:cubicBezTo>
                    <a:pt x="5644" y="5519"/>
                    <a:pt x="5502" y="5660"/>
                    <a:pt x="5339" y="5660"/>
                  </a:cubicBezTo>
                  <a:cubicBezTo>
                    <a:pt x="5291" y="5660"/>
                    <a:pt x="5241" y="5648"/>
                    <a:pt x="5192" y="5621"/>
                  </a:cubicBezTo>
                  <a:cubicBezTo>
                    <a:pt x="5073" y="5573"/>
                    <a:pt x="5001" y="5478"/>
                    <a:pt x="5001" y="5359"/>
                  </a:cubicBezTo>
                  <a:lnTo>
                    <a:pt x="5001" y="2406"/>
                  </a:lnTo>
                  <a:cubicBezTo>
                    <a:pt x="5001" y="2287"/>
                    <a:pt x="5073" y="2168"/>
                    <a:pt x="5192" y="2120"/>
                  </a:cubicBezTo>
                  <a:cubicBezTo>
                    <a:pt x="5234" y="2101"/>
                    <a:pt x="5277" y="2093"/>
                    <a:pt x="5319" y="2093"/>
                  </a:cubicBezTo>
                  <a:close/>
                  <a:moveTo>
                    <a:pt x="5335" y="6264"/>
                  </a:moveTo>
                  <a:cubicBezTo>
                    <a:pt x="5454" y="6264"/>
                    <a:pt x="5573" y="6335"/>
                    <a:pt x="5621" y="6454"/>
                  </a:cubicBezTo>
                  <a:cubicBezTo>
                    <a:pt x="5716" y="6669"/>
                    <a:pt x="5573" y="6907"/>
                    <a:pt x="5335" y="6907"/>
                  </a:cubicBezTo>
                  <a:lnTo>
                    <a:pt x="1548" y="6907"/>
                  </a:lnTo>
                  <a:cubicBezTo>
                    <a:pt x="1429" y="6907"/>
                    <a:pt x="1334" y="6835"/>
                    <a:pt x="1286" y="6716"/>
                  </a:cubicBezTo>
                  <a:cubicBezTo>
                    <a:pt x="1191" y="6526"/>
                    <a:pt x="1334" y="6264"/>
                    <a:pt x="1572" y="6264"/>
                  </a:cubicBezTo>
                  <a:close/>
                  <a:moveTo>
                    <a:pt x="3263" y="7526"/>
                  </a:moveTo>
                  <a:cubicBezTo>
                    <a:pt x="3382" y="7526"/>
                    <a:pt x="3477" y="7597"/>
                    <a:pt x="3525" y="7716"/>
                  </a:cubicBezTo>
                  <a:cubicBezTo>
                    <a:pt x="3644" y="7907"/>
                    <a:pt x="3477" y="8145"/>
                    <a:pt x="3263" y="8169"/>
                  </a:cubicBezTo>
                  <a:lnTo>
                    <a:pt x="1572" y="8169"/>
                  </a:lnTo>
                  <a:cubicBezTo>
                    <a:pt x="1453" y="8145"/>
                    <a:pt x="1334" y="8097"/>
                    <a:pt x="1286" y="7978"/>
                  </a:cubicBezTo>
                  <a:cubicBezTo>
                    <a:pt x="1191" y="7764"/>
                    <a:pt x="1334" y="7526"/>
                    <a:pt x="1572" y="7526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9122"/>
                  </a:lnTo>
                  <a:cubicBezTo>
                    <a:pt x="0" y="9288"/>
                    <a:pt x="143" y="9431"/>
                    <a:pt x="310" y="9431"/>
                  </a:cubicBezTo>
                  <a:lnTo>
                    <a:pt x="6621" y="9431"/>
                  </a:lnTo>
                  <a:cubicBezTo>
                    <a:pt x="6788" y="9431"/>
                    <a:pt x="6930" y="9288"/>
                    <a:pt x="6930" y="9122"/>
                  </a:cubicBezTo>
                  <a:lnTo>
                    <a:pt x="6930" y="310"/>
                  </a:lnTo>
                  <a:cubicBezTo>
                    <a:pt x="6930" y="144"/>
                    <a:pt x="67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</p:grpSp>
      <p:sp>
        <p:nvSpPr>
          <p:cNvPr id="85" name="Rectángulo 84"/>
          <p:cNvSpPr/>
          <p:nvPr/>
        </p:nvSpPr>
        <p:spPr>
          <a:xfrm>
            <a:off x="8180344" y="2815550"/>
            <a:ext cx="139531" cy="25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0680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331098" y="125623"/>
            <a:ext cx="8608919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El estrato 3 tiene el kW/h medio mas caro </a:t>
            </a:r>
            <a:endParaRPr lang="es-CO" dirty="0"/>
          </a:p>
        </p:txBody>
      </p:sp>
      <p:grpSp>
        <p:nvGrpSpPr>
          <p:cNvPr id="22" name="Google Shape;148;p17"/>
          <p:cNvGrpSpPr/>
          <p:nvPr/>
        </p:nvGrpSpPr>
        <p:grpSpPr>
          <a:xfrm>
            <a:off x="5522366" y="1630790"/>
            <a:ext cx="3513261" cy="1243232"/>
            <a:chOff x="707308" y="1490351"/>
            <a:chExt cx="3568985" cy="1243232"/>
          </a:xfrm>
        </p:grpSpPr>
        <p:sp>
          <p:nvSpPr>
            <p:cNvPr id="23" name="Google Shape;149;p17"/>
            <p:cNvSpPr txBox="1"/>
            <p:nvPr/>
          </p:nvSpPr>
          <p:spPr>
            <a:xfrm>
              <a:off x="707308" y="1723331"/>
              <a:ext cx="336823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valor del kW/h alcanza su pico en el estrato 3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" name="Google Shape;150;p17"/>
            <p:cNvSpPr txBox="1"/>
            <p:nvPr/>
          </p:nvSpPr>
          <p:spPr>
            <a:xfrm>
              <a:off x="707308" y="2185183"/>
              <a:ext cx="3568985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La mediana de este estrato es 600 pesos por kW/h. Los estratos 1 y 2 le siguen con poca diferencia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5" name="Google Shape;151;p17"/>
            <p:cNvSpPr/>
            <p:nvPr/>
          </p:nvSpPr>
          <p:spPr>
            <a:xfrm>
              <a:off x="811617" y="1490351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52;p17"/>
          <p:cNvGrpSpPr/>
          <p:nvPr/>
        </p:nvGrpSpPr>
        <p:grpSpPr>
          <a:xfrm>
            <a:off x="5518038" y="2979335"/>
            <a:ext cx="3625961" cy="1283986"/>
            <a:chOff x="718219" y="2929813"/>
            <a:chExt cx="3382539" cy="1283986"/>
          </a:xfrm>
        </p:grpSpPr>
        <p:sp>
          <p:nvSpPr>
            <p:cNvPr id="27" name="Google Shape;153;p17"/>
            <p:cNvSpPr txBox="1"/>
            <p:nvPr/>
          </p:nvSpPr>
          <p:spPr>
            <a:xfrm>
              <a:off x="718219" y="3212406"/>
              <a:ext cx="3382539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altos pagan el kW/h medio mas barato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" name="Google Shape;154;p17"/>
            <p:cNvSpPr txBox="1"/>
            <p:nvPr/>
          </p:nvSpPr>
          <p:spPr>
            <a:xfrm>
              <a:off x="718220" y="3665399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</a:rPr>
                <a:t>El valor medio de la tarifa para estrato 6 es 572, mientras que en estrato 5 es de 581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9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41" name="Google Shape;147;p17"/>
          <p:cNvSpPr txBox="1">
            <a:spLocks/>
          </p:cNvSpPr>
          <p:nvPr/>
        </p:nvSpPr>
        <p:spPr>
          <a:xfrm>
            <a:off x="66146" y="580165"/>
            <a:ext cx="518974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6" y="1040338"/>
            <a:ext cx="5189740" cy="41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029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282477" y="393259"/>
            <a:ext cx="8579045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Cuanto cuesta un kW/h </a:t>
            </a:r>
            <a:r>
              <a:rPr lang="en" dirty="0" smtClean="0">
                <a:solidFill>
                  <a:schemeClr val="dk1"/>
                </a:solidFill>
              </a:rPr>
              <a:t>medio en</a:t>
            </a:r>
            <a:r>
              <a:rPr lang="en" dirty="0">
                <a:solidFill>
                  <a:schemeClr val="dk1"/>
                </a:solidFill>
              </a:rPr>
              <a:t>:</a:t>
            </a:r>
            <a:endParaRPr dirty="0"/>
          </a:p>
        </p:txBody>
      </p:sp>
      <p:grpSp>
        <p:nvGrpSpPr>
          <p:cNvPr id="248" name="Google Shape;248;p19"/>
          <p:cNvGrpSpPr/>
          <p:nvPr/>
        </p:nvGrpSpPr>
        <p:grpSpPr>
          <a:xfrm>
            <a:off x="5783719" y="1416092"/>
            <a:ext cx="1028734" cy="3299156"/>
            <a:chOff x="5654636" y="1199512"/>
            <a:chExt cx="1028734" cy="3299156"/>
          </a:xfrm>
        </p:grpSpPr>
        <p:grpSp>
          <p:nvGrpSpPr>
            <p:cNvPr id="249" name="Google Shape;249;p19"/>
            <p:cNvGrpSpPr/>
            <p:nvPr/>
          </p:nvGrpSpPr>
          <p:grpSpPr>
            <a:xfrm>
              <a:off x="5938291" y="1199512"/>
              <a:ext cx="307146" cy="2525539"/>
              <a:chOff x="3433300" y="1590200"/>
              <a:chExt cx="270900" cy="2227500"/>
            </a:xfrm>
          </p:grpSpPr>
          <p:sp>
            <p:nvSpPr>
              <p:cNvPr id="250" name="Google Shape;250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3433305" y="2632390"/>
                <a:ext cx="270895" cy="118513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19"/>
            <p:cNvSpPr/>
            <p:nvPr/>
          </p:nvSpPr>
          <p:spPr>
            <a:xfrm>
              <a:off x="580309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-US" sz="12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581</a:t>
              </a:r>
              <a:endParaRPr sz="12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5654636" y="4193568"/>
              <a:ext cx="1028734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5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3586145" y="1416092"/>
            <a:ext cx="985855" cy="3197556"/>
            <a:chOff x="3629172" y="1199512"/>
            <a:chExt cx="985855" cy="3197556"/>
          </a:xfrm>
        </p:grpSpPr>
        <p:grpSp>
          <p:nvGrpSpPr>
            <p:cNvPr id="255" name="Google Shape;255;p19"/>
            <p:cNvGrpSpPr/>
            <p:nvPr/>
          </p:nvGrpSpPr>
          <p:grpSpPr>
            <a:xfrm>
              <a:off x="3911643" y="1199512"/>
              <a:ext cx="307147" cy="2525539"/>
              <a:chOff x="3433300" y="1590200"/>
              <a:chExt cx="270900" cy="2227500"/>
            </a:xfrm>
          </p:grpSpPr>
          <p:sp>
            <p:nvSpPr>
              <p:cNvPr id="256" name="Google Shape;256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3433310" y="1813679"/>
                <a:ext cx="270874" cy="200354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9"/>
            <p:cNvSpPr/>
            <p:nvPr/>
          </p:nvSpPr>
          <p:spPr>
            <a:xfrm>
              <a:off x="3776438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600</a:t>
              </a:r>
              <a:endParaRPr sz="12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3629172" y="4091968"/>
              <a:ext cx="98585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3</a:t>
              </a: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4662277" y="1416092"/>
            <a:ext cx="1031165" cy="3299156"/>
            <a:chOff x="4619250" y="1199512"/>
            <a:chExt cx="1031165" cy="3299156"/>
          </a:xfrm>
        </p:grpSpPr>
        <p:grpSp>
          <p:nvGrpSpPr>
            <p:cNvPr id="261" name="Google Shape;261;p19"/>
            <p:cNvGrpSpPr/>
            <p:nvPr/>
          </p:nvGrpSpPr>
          <p:grpSpPr>
            <a:xfrm>
              <a:off x="4924966" y="1199512"/>
              <a:ext cx="307146" cy="2525539"/>
              <a:chOff x="3433300" y="1590200"/>
              <a:chExt cx="270900" cy="2227500"/>
            </a:xfrm>
          </p:grpSpPr>
          <p:sp>
            <p:nvSpPr>
              <p:cNvPr id="262" name="Google Shape;262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3433308" y="2265803"/>
                <a:ext cx="270884" cy="1551538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" name="Google Shape;264;p19"/>
            <p:cNvSpPr/>
            <p:nvPr/>
          </p:nvSpPr>
          <p:spPr>
            <a:xfrm>
              <a:off x="4789765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589</a:t>
              </a:r>
              <a:endParaRPr sz="12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4619250" y="4193568"/>
              <a:ext cx="1031165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4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19"/>
          <p:cNvGrpSpPr/>
          <p:nvPr/>
        </p:nvGrpSpPr>
        <p:grpSpPr>
          <a:xfrm>
            <a:off x="1352097" y="1416092"/>
            <a:ext cx="942647" cy="3197556"/>
            <a:chOff x="1567234" y="1199512"/>
            <a:chExt cx="942647" cy="3197556"/>
          </a:xfrm>
        </p:grpSpPr>
        <p:grpSp>
          <p:nvGrpSpPr>
            <p:cNvPr id="267" name="Google Shape;267;p19"/>
            <p:cNvGrpSpPr/>
            <p:nvPr/>
          </p:nvGrpSpPr>
          <p:grpSpPr>
            <a:xfrm>
              <a:off x="1884985" y="1199512"/>
              <a:ext cx="307146" cy="2525539"/>
              <a:chOff x="3433300" y="1590200"/>
              <a:chExt cx="270900" cy="2227500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3433300" y="1862558"/>
                <a:ext cx="270879" cy="181151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19"/>
            <p:cNvSpPr/>
            <p:nvPr/>
          </p:nvSpPr>
          <p:spPr>
            <a:xfrm>
              <a:off x="1749783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598</a:t>
              </a:r>
              <a:endParaRPr sz="12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1567234" y="4091968"/>
              <a:ext cx="942647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1</a:t>
              </a: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2425424" y="1416092"/>
            <a:ext cx="994731" cy="3197556"/>
            <a:chOff x="2554507" y="1199512"/>
            <a:chExt cx="994731" cy="3197556"/>
          </a:xfrm>
        </p:grpSpPr>
        <p:grpSp>
          <p:nvGrpSpPr>
            <p:cNvPr id="273" name="Google Shape;273;p19"/>
            <p:cNvGrpSpPr/>
            <p:nvPr/>
          </p:nvGrpSpPr>
          <p:grpSpPr>
            <a:xfrm>
              <a:off x="2898297" y="1199512"/>
              <a:ext cx="307160" cy="2525539"/>
              <a:chOff x="3433288" y="1590200"/>
              <a:chExt cx="270912" cy="2227500"/>
            </a:xfrm>
          </p:grpSpPr>
          <p:sp>
            <p:nvSpPr>
              <p:cNvPr id="274" name="Google Shape;274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3433288" y="2027521"/>
                <a:ext cx="270910" cy="1789983"/>
              </a:xfrm>
              <a:prstGeom prst="roundRect">
                <a:avLst>
                  <a:gd name="adj" fmla="val 4771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" name="Google Shape;276;p19"/>
            <p:cNvSpPr/>
            <p:nvPr/>
          </p:nvSpPr>
          <p:spPr>
            <a:xfrm>
              <a:off x="276311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594</a:t>
              </a:r>
              <a:endParaRPr sz="12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7" name="Google Shape;277;p19"/>
            <p:cNvSpPr txBox="1"/>
            <p:nvPr/>
          </p:nvSpPr>
          <p:spPr>
            <a:xfrm>
              <a:off x="2554507" y="4091968"/>
              <a:ext cx="994731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2</a:t>
              </a:r>
            </a:p>
          </p:txBody>
        </p:sp>
      </p:grpSp>
      <p:cxnSp>
        <p:nvCxnSpPr>
          <p:cNvPr id="278" name="Google Shape;278;p19"/>
          <p:cNvCxnSpPr/>
          <p:nvPr/>
        </p:nvCxnSpPr>
        <p:spPr>
          <a:xfrm>
            <a:off x="1297950" y="4311130"/>
            <a:ext cx="65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19"/>
          <p:cNvGrpSpPr/>
          <p:nvPr/>
        </p:nvGrpSpPr>
        <p:grpSpPr>
          <a:xfrm>
            <a:off x="6812453" y="1416092"/>
            <a:ext cx="1121788" cy="3286617"/>
            <a:chOff x="6597316" y="1199512"/>
            <a:chExt cx="1121788" cy="3286617"/>
          </a:xfrm>
        </p:grpSpPr>
        <p:grpSp>
          <p:nvGrpSpPr>
            <p:cNvPr id="280" name="Google Shape;280;p19"/>
            <p:cNvGrpSpPr/>
            <p:nvPr/>
          </p:nvGrpSpPr>
          <p:grpSpPr>
            <a:xfrm>
              <a:off x="6951627" y="1199512"/>
              <a:ext cx="307146" cy="2525539"/>
              <a:chOff x="3433300" y="1590200"/>
              <a:chExt cx="270900" cy="22275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3433300" y="1590200"/>
                <a:ext cx="270900" cy="2227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3433303" y="3078405"/>
                <a:ext cx="270897" cy="739127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19"/>
            <p:cNvSpPr/>
            <p:nvPr/>
          </p:nvSpPr>
          <p:spPr>
            <a:xfrm>
              <a:off x="6816420" y="3339691"/>
              <a:ext cx="578100" cy="578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 </a:t>
              </a:r>
              <a:r>
                <a:rPr lang="en" sz="1200" dirty="0" smtClean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572</a:t>
              </a:r>
              <a:endParaRPr sz="12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4" name="Google Shape;284;p19"/>
            <p:cNvSpPr txBox="1"/>
            <p:nvPr/>
          </p:nvSpPr>
          <p:spPr>
            <a:xfrm>
              <a:off x="6597316" y="4181029"/>
              <a:ext cx="1121788" cy="3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-CO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Estrato 6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756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¿</a:t>
            </a:r>
            <a:r>
              <a:rPr lang="es-CO" dirty="0" smtClean="0">
                <a:solidFill>
                  <a:schemeClr val="dk1"/>
                </a:solidFill>
              </a:rPr>
              <a:t>Cómo cambian las categorías en 2022?</a:t>
            </a:r>
            <a:endParaRPr lang="es-CO" dirty="0"/>
          </a:p>
        </p:txBody>
      </p:sp>
      <p:grpSp>
        <p:nvGrpSpPr>
          <p:cNvPr id="444" name="Google Shape;444;p24"/>
          <p:cNvGrpSpPr/>
          <p:nvPr/>
        </p:nvGrpSpPr>
        <p:grpSpPr>
          <a:xfrm>
            <a:off x="273132" y="1416052"/>
            <a:ext cx="797055" cy="785281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48" name="Google Shape;448;p24"/>
          <p:cNvGrpSpPr/>
          <p:nvPr/>
        </p:nvGrpSpPr>
        <p:grpSpPr>
          <a:xfrm>
            <a:off x="4735387" y="1709273"/>
            <a:ext cx="920346" cy="929486"/>
            <a:chOff x="4935067" y="3073379"/>
            <a:chExt cx="1244039" cy="1244039"/>
          </a:xfrm>
        </p:grpSpPr>
        <p:sp>
          <p:nvSpPr>
            <p:cNvPr id="449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55" name="Google Shape;455;p24"/>
          <p:cNvGrpSpPr/>
          <p:nvPr/>
        </p:nvGrpSpPr>
        <p:grpSpPr>
          <a:xfrm>
            <a:off x="245996" y="2543020"/>
            <a:ext cx="803613" cy="829626"/>
            <a:chOff x="4935067" y="1342427"/>
            <a:chExt cx="1244039" cy="1244039"/>
          </a:xfrm>
        </p:grpSpPr>
        <p:sp>
          <p:nvSpPr>
            <p:cNvPr id="456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66" name="Google Shape;466;p24"/>
          <p:cNvGrpSpPr/>
          <p:nvPr/>
        </p:nvGrpSpPr>
        <p:grpSpPr>
          <a:xfrm>
            <a:off x="293518" y="3721645"/>
            <a:ext cx="812701" cy="803974"/>
            <a:chOff x="851762" y="3073379"/>
            <a:chExt cx="1244039" cy="1244039"/>
          </a:xfrm>
        </p:grpSpPr>
        <p:sp>
          <p:nvSpPr>
            <p:cNvPr id="46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3" name="Google Shape;473;p24"/>
          <p:cNvGrpSpPr/>
          <p:nvPr/>
        </p:nvGrpSpPr>
        <p:grpSpPr>
          <a:xfrm>
            <a:off x="1286369" y="3749558"/>
            <a:ext cx="3055338" cy="1086601"/>
            <a:chOff x="2273150" y="3489923"/>
            <a:chExt cx="2124892" cy="989826"/>
          </a:xfrm>
        </p:grpSpPr>
        <p:sp>
          <p:nvSpPr>
            <p:cNvPr id="474" name="Google Shape;474;p24"/>
            <p:cNvSpPr txBox="1"/>
            <p:nvPr/>
          </p:nvSpPr>
          <p:spPr>
            <a:xfrm>
              <a:off x="2273150" y="3782549"/>
              <a:ext cx="2124892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40% y 60% de la distribución.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2981 y 5250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1286369" y="1504860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1884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9" name="Google Shape;479;p24"/>
          <p:cNvGrpSpPr/>
          <p:nvPr/>
        </p:nvGrpSpPr>
        <p:grpSpPr>
          <a:xfrm>
            <a:off x="5938329" y="1762438"/>
            <a:ext cx="3016017" cy="1007855"/>
            <a:chOff x="2273150" y="3489923"/>
            <a:chExt cx="2149220" cy="989826"/>
          </a:xfrm>
        </p:grpSpPr>
        <p:sp>
          <p:nvSpPr>
            <p:cNvPr id="480" name="Google Shape;480;p24"/>
            <p:cNvSpPr txBox="1"/>
            <p:nvPr/>
          </p:nvSpPr>
          <p:spPr>
            <a:xfrm>
              <a:off x="2273150" y="3782549"/>
              <a:ext cx="214922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y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80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5251 y 9756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82" name="Google Shape;482;p24"/>
          <p:cNvGrpSpPr/>
          <p:nvPr/>
        </p:nvGrpSpPr>
        <p:grpSpPr>
          <a:xfrm>
            <a:off x="1271503" y="2644081"/>
            <a:ext cx="3124389" cy="993199"/>
            <a:chOff x="2273149" y="3489925"/>
            <a:chExt cx="2161060" cy="989826"/>
          </a:xfrm>
        </p:grpSpPr>
        <p:sp>
          <p:nvSpPr>
            <p:cNvPr id="483" name="Google Shape;483;p24"/>
            <p:cNvSpPr txBox="1"/>
            <p:nvPr/>
          </p:nvSpPr>
          <p:spPr>
            <a:xfrm>
              <a:off x="2273149" y="3782551"/>
              <a:ext cx="216106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Municipios entre 1884 y 2980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4" name="Google Shape;448;p24"/>
          <p:cNvGrpSpPr/>
          <p:nvPr/>
        </p:nvGrpSpPr>
        <p:grpSpPr>
          <a:xfrm>
            <a:off x="4735387" y="3208510"/>
            <a:ext cx="920346" cy="924657"/>
            <a:chOff x="4935067" y="3073379"/>
            <a:chExt cx="1244039" cy="1244039"/>
          </a:xfrm>
        </p:grpSpPr>
        <p:sp>
          <p:nvSpPr>
            <p:cNvPr id="45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" name="Google Shape;479;p24"/>
          <p:cNvGrpSpPr/>
          <p:nvPr/>
        </p:nvGrpSpPr>
        <p:grpSpPr>
          <a:xfrm>
            <a:off x="5938329" y="3311398"/>
            <a:ext cx="2644674" cy="1016762"/>
            <a:chOff x="2273150" y="3489923"/>
            <a:chExt cx="1884600" cy="989826"/>
          </a:xfrm>
        </p:grpSpPr>
        <p:sp>
          <p:nvSpPr>
            <p:cNvPr id="48" name="Google Shape;480;p24"/>
            <p:cNvSpPr txBox="1"/>
            <p:nvPr/>
          </p:nvSpPr>
          <p:spPr>
            <a:xfrm>
              <a:off x="2273150" y="3782549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con mas de 9756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184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24"/>
          <p:cNvGrpSpPr/>
          <p:nvPr/>
        </p:nvGrpSpPr>
        <p:grpSpPr>
          <a:xfrm>
            <a:off x="2312472" y="602462"/>
            <a:ext cx="1165015" cy="1157815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4045571" y="855255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1884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 (C1)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148;p17"/>
          <p:cNvGrpSpPr/>
          <p:nvPr/>
        </p:nvGrpSpPr>
        <p:grpSpPr>
          <a:xfrm>
            <a:off x="4701582" y="3276546"/>
            <a:ext cx="1772700" cy="1017183"/>
            <a:chOff x="710275" y="1563888"/>
            <a:chExt cx="1772700" cy="1017183"/>
          </a:xfrm>
        </p:grpSpPr>
        <p:sp>
          <p:nvSpPr>
            <p:cNvPr id="24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facturado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5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Cambios en total facturado</a:t>
              </a:r>
              <a:endParaRPr lang="es-CO" dirty="0"/>
            </a:p>
          </p:txBody>
        </p:sp>
        <p:sp>
          <p:nvSpPr>
            <p:cNvPr id="26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7" name="Google Shape;148;p17">
            <a:extLst>
              <a:ext uri="{FF2B5EF4-FFF2-40B4-BE49-F238E27FC236}">
                <a16:creationId xmlns:a16="http://schemas.microsoft.com/office/drawing/2014/main" xmlns="" id="{5F4827C2-4521-0798-10A4-96B53C91178A}"/>
              </a:ext>
            </a:extLst>
          </p:cNvPr>
          <p:cNvGrpSpPr/>
          <p:nvPr/>
        </p:nvGrpSpPr>
        <p:grpSpPr>
          <a:xfrm>
            <a:off x="1462514" y="2000134"/>
            <a:ext cx="2239793" cy="967362"/>
            <a:chOff x="682732" y="1563888"/>
            <a:chExt cx="2239793" cy="967362"/>
          </a:xfrm>
        </p:grpSpPr>
        <p:sp>
          <p:nvSpPr>
            <p:cNvPr id="28" name="Google Shape;149;p17">
              <a:extLst>
                <a:ext uri="{FF2B5EF4-FFF2-40B4-BE49-F238E27FC236}">
                  <a16:creationId xmlns:a16="http://schemas.microsoft.com/office/drawing/2014/main" xmlns="" id="{B194BCE5-FA40-E80E-0A85-B0E3F57FC411}"/>
                </a:ext>
              </a:extLst>
            </p:cNvPr>
            <p:cNvSpPr txBox="1"/>
            <p:nvPr/>
          </p:nvSpPr>
          <p:spPr>
            <a:xfrm>
              <a:off x="682732" y="1728875"/>
              <a:ext cx="22397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consumido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9" name="Google Shape;150;p17">
              <a:extLst>
                <a:ext uri="{FF2B5EF4-FFF2-40B4-BE49-F238E27FC236}">
                  <a16:creationId xmlns:a16="http://schemas.microsoft.com/office/drawing/2014/main" xmlns="" id="{45C46D60-9D5A-9B4E-2A25-96C657352A99}"/>
                </a:ext>
              </a:extLst>
            </p:cNvPr>
            <p:cNvSpPr txBox="1"/>
            <p:nvPr/>
          </p:nvSpPr>
          <p:spPr>
            <a:xfrm>
              <a:off x="710275" y="1982850"/>
              <a:ext cx="206942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ea typeface="Roboto"/>
                </a:rPr>
                <a:t>Cambios en el promedio consumido</a:t>
              </a:r>
              <a:endParaRPr lang="es-CO" dirty="0"/>
            </a:p>
          </p:txBody>
        </p:sp>
        <p:sp>
          <p:nvSpPr>
            <p:cNvPr id="30" name="Google Shape;151;p17">
              <a:extLst>
                <a:ext uri="{FF2B5EF4-FFF2-40B4-BE49-F238E27FC236}">
                  <a16:creationId xmlns:a16="http://schemas.microsoft.com/office/drawing/2014/main" xmlns="" id="{58E3DB97-030F-9B32-1563-55E9F31B474C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1" name="Google Shape;152;p17">
            <a:extLst>
              <a:ext uri="{FF2B5EF4-FFF2-40B4-BE49-F238E27FC236}">
                <a16:creationId xmlns:a16="http://schemas.microsoft.com/office/drawing/2014/main" xmlns="" id="{90E1DAB5-880D-1658-391F-4AC9FC397752}"/>
              </a:ext>
            </a:extLst>
          </p:cNvPr>
          <p:cNvGrpSpPr/>
          <p:nvPr/>
        </p:nvGrpSpPr>
        <p:grpSpPr>
          <a:xfrm>
            <a:off x="875248" y="3276546"/>
            <a:ext cx="1827784" cy="967362"/>
            <a:chOff x="710275" y="2929813"/>
            <a:chExt cx="1827784" cy="967362"/>
          </a:xfrm>
        </p:grpSpPr>
        <p:sp>
          <p:nvSpPr>
            <p:cNvPr id="32" name="Google Shape;153;p17">
              <a:extLst>
                <a:ext uri="{FF2B5EF4-FFF2-40B4-BE49-F238E27FC236}">
                  <a16:creationId xmlns:a16="http://schemas.microsoft.com/office/drawing/2014/main" xmlns="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rgbClr val="59595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33" name="Google Shape;154;p17">
              <a:extLst>
                <a:ext uri="{FF2B5EF4-FFF2-40B4-BE49-F238E27FC236}">
                  <a16:creationId xmlns:a16="http://schemas.microsoft.com/office/drawing/2014/main" xmlns="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significativos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37" name="Google Shape;155;p17">
              <a:extLst>
                <a:ext uri="{FF2B5EF4-FFF2-40B4-BE49-F238E27FC236}">
                  <a16:creationId xmlns:a16="http://schemas.microsoft.com/office/drawing/2014/main" xmlns="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" name="Google Shape;148;p17">
            <a:extLst>
              <a:ext uri="{FF2B5EF4-FFF2-40B4-BE49-F238E27FC236}">
                <a16:creationId xmlns:a16="http://schemas.microsoft.com/office/drawing/2014/main" xmlns="" id="{F8090B30-7F75-1BAA-819A-4656B86CE920}"/>
              </a:ext>
            </a:extLst>
          </p:cNvPr>
          <p:cNvGrpSpPr/>
          <p:nvPr/>
        </p:nvGrpSpPr>
        <p:grpSpPr>
          <a:xfrm>
            <a:off x="3750623" y="2000134"/>
            <a:ext cx="2170571" cy="1028143"/>
            <a:chOff x="698387" y="1563888"/>
            <a:chExt cx="2170571" cy="1028143"/>
          </a:xfrm>
        </p:grpSpPr>
        <p:sp>
          <p:nvSpPr>
            <p:cNvPr id="39" name="Google Shape;149;p17">
              <a:extLst>
                <a:ext uri="{FF2B5EF4-FFF2-40B4-BE49-F238E27FC236}">
                  <a16:creationId xmlns:a16="http://schemas.microsoft.com/office/drawing/2014/main" xmlns="" id="{2E04A859-EC0D-BB1A-C27C-24758812F0BB}"/>
                </a:ext>
              </a:extLst>
            </p:cNvPr>
            <p:cNvSpPr txBox="1"/>
            <p:nvPr/>
          </p:nvSpPr>
          <p:spPr>
            <a:xfrm>
              <a:off x="698387" y="1722897"/>
              <a:ext cx="2170571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</a:t>
              </a:r>
              <a:r>
                <a:rPr lang="es-419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factura</a:t>
              </a:r>
              <a:endParaRPr lang="es-419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40" name="Google Shape;150;p17">
              <a:extLst>
                <a:ext uri="{FF2B5EF4-FFF2-40B4-BE49-F238E27FC236}">
                  <a16:creationId xmlns:a16="http://schemas.microsoft.com/office/drawing/2014/main" xmlns="" id="{B3A62BDE-C5DC-7CA0-054F-C8CE8A25ED6B}"/>
                </a:ext>
              </a:extLst>
            </p:cNvPr>
            <p:cNvSpPr txBox="1"/>
            <p:nvPr/>
          </p:nvSpPr>
          <p:spPr>
            <a:xfrm>
              <a:off x="698387" y="2043631"/>
              <a:ext cx="174515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la factura promedio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1" name="Google Shape;151;p17">
              <a:extLst>
                <a:ext uri="{FF2B5EF4-FFF2-40B4-BE49-F238E27FC236}">
                  <a16:creationId xmlns:a16="http://schemas.microsoft.com/office/drawing/2014/main" xmlns="" id="{DB746C67-1D97-2F74-CCCF-96EC55464405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2" name="Google Shape;152;p17">
            <a:extLst>
              <a:ext uri="{FF2B5EF4-FFF2-40B4-BE49-F238E27FC236}">
                <a16:creationId xmlns:a16="http://schemas.microsoft.com/office/drawing/2014/main" xmlns="" id="{50CA73C6-8127-631A-5DE1-178807BC1403}"/>
              </a:ext>
            </a:extLst>
          </p:cNvPr>
          <p:cNvGrpSpPr/>
          <p:nvPr/>
        </p:nvGrpSpPr>
        <p:grpSpPr>
          <a:xfrm>
            <a:off x="2815957" y="3276546"/>
            <a:ext cx="1772700" cy="967362"/>
            <a:chOff x="710275" y="2929813"/>
            <a:chExt cx="1772700" cy="967362"/>
          </a:xfrm>
        </p:grpSpPr>
        <p:sp>
          <p:nvSpPr>
            <p:cNvPr id="43" name="Google Shape;153;p17">
              <a:extLst>
                <a:ext uri="{FF2B5EF4-FFF2-40B4-BE49-F238E27FC236}">
                  <a16:creationId xmlns:a16="http://schemas.microsoft.com/office/drawing/2014/main" xmlns="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44" name="Google Shape;154;p17">
              <a:extLst>
                <a:ext uri="{FF2B5EF4-FFF2-40B4-BE49-F238E27FC236}">
                  <a16:creationId xmlns:a16="http://schemas.microsoft.com/office/drawing/2014/main" xmlns="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total consumido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5" name="Google Shape;155;p17">
              <a:extLst>
                <a:ext uri="{FF2B5EF4-FFF2-40B4-BE49-F238E27FC236}">
                  <a16:creationId xmlns:a16="http://schemas.microsoft.com/office/drawing/2014/main" xmlns="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6" name="Google Shape;148;p17">
            <a:extLst>
              <a:ext uri="{FF2B5EF4-FFF2-40B4-BE49-F238E27FC236}">
                <a16:creationId xmlns:a16="http://schemas.microsoft.com/office/drawing/2014/main" xmlns="" id="{C55952EB-D20B-AE67-2D38-CC809375CEDC}"/>
              </a:ext>
            </a:extLst>
          </p:cNvPr>
          <p:cNvGrpSpPr/>
          <p:nvPr/>
        </p:nvGrpSpPr>
        <p:grpSpPr>
          <a:xfrm>
            <a:off x="5921194" y="2000134"/>
            <a:ext cx="1772700" cy="967362"/>
            <a:chOff x="710275" y="1563888"/>
            <a:chExt cx="1772700" cy="967362"/>
          </a:xfrm>
        </p:grpSpPr>
        <p:sp>
          <p:nvSpPr>
            <p:cNvPr id="47" name="Google Shape;149;p17">
              <a:extLst>
                <a:ext uri="{FF2B5EF4-FFF2-40B4-BE49-F238E27FC236}">
                  <a16:creationId xmlns:a16="http://schemas.microsoft.com/office/drawing/2014/main" xmlns="" id="{6798F18E-99CC-08C1-7DFF-B7EFF67AF39D}"/>
                </a:ext>
              </a:extLst>
            </p:cNvPr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Tarifa </a:t>
              </a:r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promedio</a:t>
              </a:r>
            </a:p>
          </p:txBody>
        </p:sp>
        <p:sp>
          <p:nvSpPr>
            <p:cNvPr id="48" name="Google Shape;150;p17">
              <a:extLst>
                <a:ext uri="{FF2B5EF4-FFF2-40B4-BE49-F238E27FC236}">
                  <a16:creationId xmlns:a16="http://schemas.microsoft.com/office/drawing/2014/main" xmlns="" id="{848D1656-A02B-48FC-1599-B6E658D2A9BB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sym typeface="Roboto"/>
                </a:rPr>
                <a:t>Cambios en tarifa promedio</a:t>
              </a:r>
              <a:endParaRPr lang="es-ES" dirty="0"/>
            </a:p>
          </p:txBody>
        </p:sp>
        <p:sp>
          <p:nvSpPr>
            <p:cNvPr id="49" name="Google Shape;151;p17">
              <a:extLst>
                <a:ext uri="{FF2B5EF4-FFF2-40B4-BE49-F238E27FC236}">
                  <a16:creationId xmlns:a16="http://schemas.microsoft.com/office/drawing/2014/main" xmlns="" id="{E6A8DC35-E2FE-5557-E528-ED6C71F6666B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0" name="Google Shape;152;p17">
            <a:extLst>
              <a:ext uri="{FF2B5EF4-FFF2-40B4-BE49-F238E27FC236}">
                <a16:creationId xmlns:a16="http://schemas.microsoft.com/office/drawing/2014/main" xmlns="" id="{B9FA2FA3-47B8-DEB9-AD21-744244FEC557}"/>
              </a:ext>
            </a:extLst>
          </p:cNvPr>
          <p:cNvGrpSpPr/>
          <p:nvPr/>
        </p:nvGrpSpPr>
        <p:grpSpPr>
          <a:xfrm>
            <a:off x="6587207" y="3276546"/>
            <a:ext cx="2213374" cy="967362"/>
            <a:chOff x="710275" y="2929813"/>
            <a:chExt cx="2213374" cy="967362"/>
          </a:xfrm>
        </p:grpSpPr>
        <p:sp>
          <p:nvSpPr>
            <p:cNvPr id="51" name="Google Shape;153;p17">
              <a:extLst>
                <a:ext uri="{FF2B5EF4-FFF2-40B4-BE49-F238E27FC236}">
                  <a16:creationId xmlns:a16="http://schemas.microsoft.com/office/drawing/2014/main" xmlns="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52" name="Google Shape;154;p17">
              <a:extLst>
                <a:ext uri="{FF2B5EF4-FFF2-40B4-BE49-F238E27FC236}">
                  <a16:creationId xmlns:a16="http://schemas.microsoft.com/office/drawing/2014/main" xmlns="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valor del consumo</a:t>
              </a:r>
              <a:endParaRPr lang="es-ES" dirty="0"/>
            </a:p>
          </p:txBody>
        </p:sp>
        <p:sp>
          <p:nvSpPr>
            <p:cNvPr id="53" name="Google Shape;155;p17">
              <a:extLst>
                <a:ext uri="{FF2B5EF4-FFF2-40B4-BE49-F238E27FC236}">
                  <a16:creationId xmlns:a16="http://schemas.microsoft.com/office/drawing/2014/main" xmlns="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7164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retrocedió considerablemente en estratos 1 al 3.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678"/>
            <a:ext cx="5135567" cy="4060332"/>
          </a:xfrm>
          <a:prstGeom prst="rect">
            <a:avLst/>
          </a:prstGeom>
        </p:spPr>
      </p:pic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476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585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0.7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4.5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055540" y="149330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- 31 %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- 9 %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- 6 %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4007" y="326727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  <a:endParaRPr lang="es-CO" sz="1100" dirty="0">
              <a:solidFill>
                <a:schemeClr val="bg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" name="Google Shape;667;p29"/>
          <p:cNvSpPr/>
          <p:nvPr/>
        </p:nvSpPr>
        <p:spPr>
          <a:xfrm>
            <a:off x="7068216" y="3812488"/>
            <a:ext cx="7126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+ 16 %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819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Permanece el vinculo entre lo facturado y lo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8" y="1333009"/>
            <a:ext cx="4152764" cy="328329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62" y="1276738"/>
            <a:ext cx="4152764" cy="328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6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valor de consumo sigue un comportamiento similar al total consumido</a:t>
            </a:r>
            <a:endParaRPr lang="es-CO" sz="2000" dirty="0"/>
          </a:p>
        </p:txBody>
      </p:sp>
      <p:grpSp>
        <p:nvGrpSpPr>
          <p:cNvPr id="54" name="Google Shape;148;p17"/>
          <p:cNvGrpSpPr/>
          <p:nvPr/>
        </p:nvGrpSpPr>
        <p:grpSpPr>
          <a:xfrm>
            <a:off x="147746" y="1431288"/>
            <a:ext cx="3276462" cy="1238120"/>
            <a:chOff x="693505" y="1437317"/>
            <a:chExt cx="3558293" cy="1238120"/>
          </a:xfrm>
        </p:grpSpPr>
        <p:sp>
          <p:nvSpPr>
            <p:cNvPr id="55" name="Google Shape;149;p17"/>
            <p:cNvSpPr txBox="1"/>
            <p:nvPr/>
          </p:nvSpPr>
          <p:spPr>
            <a:xfrm>
              <a:off x="693505" y="1691561"/>
              <a:ext cx="35582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07155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estratos 1 y 2 tienen mayor valor de consumo</a:t>
              </a:r>
            </a:p>
          </p:txBody>
        </p:sp>
        <p:sp>
          <p:nvSpPr>
            <p:cNvPr id="56" name="Google Shape;150;p17"/>
            <p:cNvSpPr txBox="1"/>
            <p:nvPr/>
          </p:nvSpPr>
          <p:spPr>
            <a:xfrm>
              <a:off x="693505" y="2127037"/>
              <a:ext cx="3368236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Siguiendo una lógica similar al total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consumido. Estrato 1 consume mas en promedio y con mayor dispersión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57" name="Google Shape;151;p17"/>
            <p:cNvSpPr/>
            <p:nvPr/>
          </p:nvSpPr>
          <p:spPr>
            <a:xfrm>
              <a:off x="806201" y="1437317"/>
              <a:ext cx="607500" cy="9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58" name="Google Shape;152;p17"/>
          <p:cNvGrpSpPr/>
          <p:nvPr/>
        </p:nvGrpSpPr>
        <p:grpSpPr>
          <a:xfrm>
            <a:off x="147746" y="3011752"/>
            <a:ext cx="3276463" cy="1283986"/>
            <a:chOff x="712293" y="2929813"/>
            <a:chExt cx="3341974" cy="1283986"/>
          </a:xfrm>
        </p:grpSpPr>
        <p:sp>
          <p:nvSpPr>
            <p:cNvPr id="59" name="Google Shape;153;p17"/>
            <p:cNvSpPr txBox="1"/>
            <p:nvPr/>
          </p:nvSpPr>
          <p:spPr>
            <a:xfrm>
              <a:off x="718220" y="3212406"/>
              <a:ext cx="333604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 valor cae considerablemente después del estrato </a:t>
              </a:r>
              <a:r>
                <a:rPr lang="es-CO" sz="1600" dirty="0" smtClean="0">
                  <a:solidFill>
                    <a:srgbClr val="19548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lang="es-CO" sz="1600" dirty="0">
                <a:solidFill>
                  <a:srgbClr val="19548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154;p17"/>
            <p:cNvSpPr txBox="1"/>
            <p:nvPr/>
          </p:nvSpPr>
          <p:spPr>
            <a:xfrm>
              <a:off x="712293" y="3665399"/>
              <a:ext cx="3281441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Los valores promedio de los estratos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3 al 6 </a:t>
              </a:r>
              <a:r>
                <a:rPr lang="es-CO" sz="1200" dirty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se ubican muy por debajo de los valores para los estratos </a:t>
              </a: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1 y 2.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61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MX" sz="1200" b="1" dirty="0">
                <a:solidFill>
                  <a:schemeClr val="dk1"/>
                </a:solidFill>
              </a:rPr>
              <a:t>Valor monetario de consumo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52" y="869581"/>
            <a:ext cx="5345748" cy="422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0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promedio retrocedió notablemente en estratos 1, 2 y 4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133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244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39" y="1493304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- 7 %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4007" y="326727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" name="Google Shape;667;p29"/>
          <p:cNvSpPr/>
          <p:nvPr/>
        </p:nvSpPr>
        <p:spPr>
          <a:xfrm>
            <a:off x="7054509" y="3812488"/>
            <a:ext cx="63254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+ 1 %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+ 2 %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energía: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8" y="1078849"/>
            <a:ext cx="5069853" cy="400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2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factura promedio aumenta en la mayoría de estratos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180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39" y="1493304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11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64196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14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5" name="Google Shape;667;p29"/>
          <p:cNvSpPr/>
          <p:nvPr/>
        </p:nvSpPr>
        <p:spPr>
          <a:xfrm>
            <a:off x="7074007" y="326727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16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54509" y="3812488"/>
            <a:ext cx="63254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13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37197" y="4332142"/>
            <a:ext cx="66716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25 %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paga una factura de este valor: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" y="1076285"/>
            <a:ext cx="5096855" cy="402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kW/h medio subió aproximadamente 100 $ respecto a 2021</a:t>
            </a:r>
            <a:endParaRPr lang="es-CO" sz="2000" dirty="0"/>
          </a:p>
        </p:txBody>
      </p: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824" y="957669"/>
            <a:ext cx="5220905" cy="4127802"/>
          </a:xfrm>
          <a:prstGeom prst="rect">
            <a:avLst/>
          </a:prstGeom>
        </p:spPr>
      </p:pic>
      <p:grpSp>
        <p:nvGrpSpPr>
          <p:cNvPr id="15" name="Google Shape;347;p21"/>
          <p:cNvGrpSpPr/>
          <p:nvPr/>
        </p:nvGrpSpPr>
        <p:grpSpPr>
          <a:xfrm>
            <a:off x="0" y="3169790"/>
            <a:ext cx="3663535" cy="342053"/>
            <a:chOff x="1096599" y="3207102"/>
            <a:chExt cx="5619955" cy="342053"/>
          </a:xfrm>
        </p:grpSpPr>
        <p:sp>
          <p:nvSpPr>
            <p:cNvPr id="16" name="Google Shape;348;p21"/>
            <p:cNvSpPr/>
            <p:nvPr/>
          </p:nvSpPr>
          <p:spPr>
            <a:xfrm>
              <a:off x="2081244" y="32856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21"/>
            <p:cNvSpPr/>
            <p:nvPr/>
          </p:nvSpPr>
          <p:spPr>
            <a:xfrm>
              <a:off x="2081244" y="3267559"/>
              <a:ext cx="2694779" cy="21241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21"/>
            <p:cNvSpPr txBox="1"/>
            <p:nvPr/>
          </p:nvSpPr>
          <p:spPr>
            <a:xfrm>
              <a:off x="1096599" y="320710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352;p21"/>
            <p:cNvSpPr txBox="1"/>
            <p:nvPr/>
          </p:nvSpPr>
          <p:spPr>
            <a:xfrm>
              <a:off x="5757454" y="3220955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699</a:t>
              </a:r>
              <a:endParaRPr sz="1800" dirty="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1" name="Google Shape;354;p21"/>
          <p:cNvGrpSpPr/>
          <p:nvPr/>
        </p:nvGrpSpPr>
        <p:grpSpPr>
          <a:xfrm>
            <a:off x="0" y="2647230"/>
            <a:ext cx="3599275" cy="328200"/>
            <a:chOff x="1096599" y="2589590"/>
            <a:chExt cx="5521378" cy="328200"/>
          </a:xfrm>
        </p:grpSpPr>
        <p:sp>
          <p:nvSpPr>
            <p:cNvPr id="22" name="Google Shape;355;p21"/>
            <p:cNvSpPr/>
            <p:nvPr/>
          </p:nvSpPr>
          <p:spPr>
            <a:xfrm>
              <a:off x="2056267" y="266177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6;p21"/>
            <p:cNvSpPr/>
            <p:nvPr/>
          </p:nvSpPr>
          <p:spPr>
            <a:xfrm>
              <a:off x="2081244" y="2630407"/>
              <a:ext cx="3356023" cy="248914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8;p21"/>
            <p:cNvSpPr txBox="1"/>
            <p:nvPr/>
          </p:nvSpPr>
          <p:spPr>
            <a:xfrm>
              <a:off x="1096599" y="258959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" name="Google Shape;359;p21"/>
            <p:cNvSpPr txBox="1"/>
            <p:nvPr/>
          </p:nvSpPr>
          <p:spPr>
            <a:xfrm>
              <a:off x="5658877" y="258959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707</a:t>
              </a:r>
              <a:endParaRPr sz="1800" dirty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7" name="Google Shape;361;p21"/>
          <p:cNvGrpSpPr/>
          <p:nvPr/>
        </p:nvGrpSpPr>
        <p:grpSpPr>
          <a:xfrm>
            <a:off x="0" y="2113993"/>
            <a:ext cx="3606093" cy="343655"/>
            <a:chOff x="1096599" y="1942542"/>
            <a:chExt cx="5531837" cy="343655"/>
          </a:xfrm>
        </p:grpSpPr>
        <p:sp>
          <p:nvSpPr>
            <p:cNvPr id="28" name="Google Shape;362;p21"/>
            <p:cNvSpPr/>
            <p:nvPr/>
          </p:nvSpPr>
          <p:spPr>
            <a:xfrm>
              <a:off x="2056267" y="2027919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3;p21"/>
            <p:cNvSpPr/>
            <p:nvPr/>
          </p:nvSpPr>
          <p:spPr>
            <a:xfrm>
              <a:off x="2056267" y="2019175"/>
              <a:ext cx="3381000" cy="21945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;p21"/>
            <p:cNvSpPr txBox="1"/>
            <p:nvPr/>
          </p:nvSpPr>
          <p:spPr>
            <a:xfrm>
              <a:off x="1096599" y="194254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" name="Google Shape;366;p21"/>
            <p:cNvSpPr txBox="1"/>
            <p:nvPr/>
          </p:nvSpPr>
          <p:spPr>
            <a:xfrm>
              <a:off x="5669336" y="1957997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707</a:t>
              </a:r>
              <a:endParaRPr sz="1800" dirty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33" name="Google Shape;368;p21"/>
          <p:cNvGrpSpPr/>
          <p:nvPr/>
        </p:nvGrpSpPr>
        <p:grpSpPr>
          <a:xfrm>
            <a:off x="0" y="1625757"/>
            <a:ext cx="3577949" cy="334567"/>
            <a:chOff x="1096599" y="1325030"/>
            <a:chExt cx="5488664" cy="334567"/>
          </a:xfrm>
        </p:grpSpPr>
        <p:sp>
          <p:nvSpPr>
            <p:cNvPr id="34" name="Google Shape;369;p21"/>
            <p:cNvSpPr/>
            <p:nvPr/>
          </p:nvSpPr>
          <p:spPr>
            <a:xfrm>
              <a:off x="2056267" y="13951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0;p21"/>
            <p:cNvSpPr/>
            <p:nvPr/>
          </p:nvSpPr>
          <p:spPr>
            <a:xfrm>
              <a:off x="2081244" y="1393326"/>
              <a:ext cx="3063427" cy="20602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2;p21"/>
            <p:cNvSpPr txBox="1"/>
            <p:nvPr/>
          </p:nvSpPr>
          <p:spPr>
            <a:xfrm>
              <a:off x="1096599" y="132503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" name="Google Shape;373;p21"/>
            <p:cNvSpPr txBox="1"/>
            <p:nvPr/>
          </p:nvSpPr>
          <p:spPr>
            <a:xfrm>
              <a:off x="5626163" y="1331397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704</a:t>
              </a:r>
              <a:endParaRPr sz="18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" name="Google Shape;375;p21"/>
          <p:cNvGrpSpPr/>
          <p:nvPr/>
        </p:nvGrpSpPr>
        <p:grpSpPr>
          <a:xfrm>
            <a:off x="1" y="3664213"/>
            <a:ext cx="3673317" cy="374876"/>
            <a:chOff x="1096599" y="3805653"/>
            <a:chExt cx="5634961" cy="374876"/>
          </a:xfrm>
        </p:grpSpPr>
        <p:sp>
          <p:nvSpPr>
            <p:cNvPr id="40" name="Google Shape;376;p21"/>
            <p:cNvSpPr/>
            <p:nvPr/>
          </p:nvSpPr>
          <p:spPr>
            <a:xfrm>
              <a:off x="2056265" y="3917900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7;p21"/>
            <p:cNvSpPr/>
            <p:nvPr/>
          </p:nvSpPr>
          <p:spPr>
            <a:xfrm>
              <a:off x="2081242" y="3906475"/>
              <a:ext cx="2155273" cy="21030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3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380;p21"/>
            <p:cNvSpPr txBox="1"/>
            <p:nvPr/>
          </p:nvSpPr>
          <p:spPr>
            <a:xfrm>
              <a:off x="5772460" y="3852329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692</a:t>
              </a:r>
              <a:endParaRPr sz="1800" dirty="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47" name="Google Shape;375;p21"/>
          <p:cNvGrpSpPr/>
          <p:nvPr/>
        </p:nvGrpSpPr>
        <p:grpSpPr>
          <a:xfrm>
            <a:off x="1" y="4174218"/>
            <a:ext cx="3692949" cy="376697"/>
            <a:chOff x="1096599" y="3805653"/>
            <a:chExt cx="5665077" cy="376697"/>
          </a:xfrm>
        </p:grpSpPr>
        <p:sp>
          <p:nvSpPr>
            <p:cNvPr id="48" name="Google Shape;376;p21"/>
            <p:cNvSpPr/>
            <p:nvPr/>
          </p:nvSpPr>
          <p:spPr>
            <a:xfrm>
              <a:off x="2056265" y="3924595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7;p21"/>
            <p:cNvSpPr/>
            <p:nvPr/>
          </p:nvSpPr>
          <p:spPr>
            <a:xfrm>
              <a:off x="2056267" y="3918725"/>
              <a:ext cx="1586796" cy="199875"/>
            </a:xfrm>
            <a:prstGeom prst="roundRect">
              <a:avLst>
                <a:gd name="adj" fmla="val 50000"/>
              </a:avLst>
            </a:prstGeom>
            <a:solidFill>
              <a:srgbClr val="9EA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1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sz="1700" dirty="0">
                <a:solidFill>
                  <a:schemeClr val="accent6">
                    <a:lumMod val="25000"/>
                    <a:lumOff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380;p21"/>
            <p:cNvSpPr txBox="1"/>
            <p:nvPr/>
          </p:nvSpPr>
          <p:spPr>
            <a:xfrm>
              <a:off x="5802576" y="385415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682</a:t>
              </a:r>
              <a:endParaRPr sz="1800" dirty="0">
                <a:solidFill>
                  <a:schemeClr val="accent6">
                    <a:lumMod val="25000"/>
                    <a:lumOff val="7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" name="Rectángulo 4"/>
          <p:cNvSpPr/>
          <p:nvPr/>
        </p:nvSpPr>
        <p:spPr>
          <a:xfrm>
            <a:off x="35457" y="1030578"/>
            <a:ext cx="3467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Valor en $ del </a:t>
            </a:r>
            <a:r>
              <a:rPr lang="es-CO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kW/h medio según estrato: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24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71148" y="841188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1884 y 2980 suscriptores</a:t>
              </a: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 (C2)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55;p24"/>
          <p:cNvGrpSpPr/>
          <p:nvPr/>
        </p:nvGrpSpPr>
        <p:grpSpPr>
          <a:xfrm>
            <a:off x="2406197" y="503671"/>
            <a:ext cx="1165015" cy="1175899"/>
            <a:chOff x="4935067" y="1342427"/>
            <a:chExt cx="1244039" cy="1244039"/>
          </a:xfrm>
        </p:grpSpPr>
        <p:sp>
          <p:nvSpPr>
            <p:cNvPr id="24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48;p17"/>
          <p:cNvGrpSpPr/>
          <p:nvPr/>
        </p:nvGrpSpPr>
        <p:grpSpPr>
          <a:xfrm>
            <a:off x="4701582" y="3276546"/>
            <a:ext cx="1772700" cy="1017183"/>
            <a:chOff x="710275" y="1563888"/>
            <a:chExt cx="1772700" cy="1017183"/>
          </a:xfrm>
        </p:grpSpPr>
        <p:sp>
          <p:nvSpPr>
            <p:cNvPr id="27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facturado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8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Cambios en total facturado</a:t>
              </a:r>
              <a:endParaRPr lang="es-CO" dirty="0"/>
            </a:p>
          </p:txBody>
        </p:sp>
        <p:sp>
          <p:nvSpPr>
            <p:cNvPr id="29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0" name="Google Shape;148;p17">
            <a:extLst>
              <a:ext uri="{FF2B5EF4-FFF2-40B4-BE49-F238E27FC236}">
                <a16:creationId xmlns:a16="http://schemas.microsoft.com/office/drawing/2014/main" xmlns="" id="{5F4827C2-4521-0798-10A4-96B53C91178A}"/>
              </a:ext>
            </a:extLst>
          </p:cNvPr>
          <p:cNvGrpSpPr/>
          <p:nvPr/>
        </p:nvGrpSpPr>
        <p:grpSpPr>
          <a:xfrm>
            <a:off x="1462514" y="2000134"/>
            <a:ext cx="2239793" cy="967362"/>
            <a:chOff x="682732" y="1563888"/>
            <a:chExt cx="2239793" cy="967362"/>
          </a:xfrm>
        </p:grpSpPr>
        <p:sp>
          <p:nvSpPr>
            <p:cNvPr id="31" name="Google Shape;149;p17">
              <a:extLst>
                <a:ext uri="{FF2B5EF4-FFF2-40B4-BE49-F238E27FC236}">
                  <a16:creationId xmlns:a16="http://schemas.microsoft.com/office/drawing/2014/main" xmlns="" id="{B194BCE5-FA40-E80E-0A85-B0E3F57FC411}"/>
                </a:ext>
              </a:extLst>
            </p:cNvPr>
            <p:cNvSpPr txBox="1"/>
            <p:nvPr/>
          </p:nvSpPr>
          <p:spPr>
            <a:xfrm>
              <a:off x="682732" y="1728875"/>
              <a:ext cx="22397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consumido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32" name="Google Shape;150;p17">
              <a:extLst>
                <a:ext uri="{FF2B5EF4-FFF2-40B4-BE49-F238E27FC236}">
                  <a16:creationId xmlns:a16="http://schemas.microsoft.com/office/drawing/2014/main" xmlns="" id="{45C46D60-9D5A-9B4E-2A25-96C657352A99}"/>
                </a:ext>
              </a:extLst>
            </p:cNvPr>
            <p:cNvSpPr txBox="1"/>
            <p:nvPr/>
          </p:nvSpPr>
          <p:spPr>
            <a:xfrm>
              <a:off x="710275" y="1982850"/>
              <a:ext cx="206942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ea typeface="Roboto"/>
                </a:rPr>
                <a:t>Cambios en el promedio consumido</a:t>
              </a:r>
              <a:endParaRPr lang="es-CO" dirty="0"/>
            </a:p>
          </p:txBody>
        </p:sp>
        <p:sp>
          <p:nvSpPr>
            <p:cNvPr id="33" name="Google Shape;151;p17">
              <a:extLst>
                <a:ext uri="{FF2B5EF4-FFF2-40B4-BE49-F238E27FC236}">
                  <a16:creationId xmlns:a16="http://schemas.microsoft.com/office/drawing/2014/main" xmlns="" id="{58E3DB97-030F-9B32-1563-55E9F31B474C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7" name="Google Shape;152;p17">
            <a:extLst>
              <a:ext uri="{FF2B5EF4-FFF2-40B4-BE49-F238E27FC236}">
                <a16:creationId xmlns:a16="http://schemas.microsoft.com/office/drawing/2014/main" xmlns="" id="{90E1DAB5-880D-1658-391F-4AC9FC397752}"/>
              </a:ext>
            </a:extLst>
          </p:cNvPr>
          <p:cNvGrpSpPr/>
          <p:nvPr/>
        </p:nvGrpSpPr>
        <p:grpSpPr>
          <a:xfrm>
            <a:off x="875248" y="3276546"/>
            <a:ext cx="1827784" cy="967362"/>
            <a:chOff x="710275" y="2929813"/>
            <a:chExt cx="1827784" cy="967362"/>
          </a:xfrm>
        </p:grpSpPr>
        <p:sp>
          <p:nvSpPr>
            <p:cNvPr id="38" name="Google Shape;153;p17">
              <a:extLst>
                <a:ext uri="{FF2B5EF4-FFF2-40B4-BE49-F238E27FC236}">
                  <a16:creationId xmlns:a16="http://schemas.microsoft.com/office/drawing/2014/main" xmlns="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rgbClr val="59595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39" name="Google Shape;154;p17">
              <a:extLst>
                <a:ext uri="{FF2B5EF4-FFF2-40B4-BE49-F238E27FC236}">
                  <a16:creationId xmlns:a16="http://schemas.microsoft.com/office/drawing/2014/main" xmlns="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significativos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0" name="Google Shape;155;p17">
              <a:extLst>
                <a:ext uri="{FF2B5EF4-FFF2-40B4-BE49-F238E27FC236}">
                  <a16:creationId xmlns:a16="http://schemas.microsoft.com/office/drawing/2014/main" xmlns="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" name="Google Shape;148;p17">
            <a:extLst>
              <a:ext uri="{FF2B5EF4-FFF2-40B4-BE49-F238E27FC236}">
                <a16:creationId xmlns:a16="http://schemas.microsoft.com/office/drawing/2014/main" xmlns="" id="{F8090B30-7F75-1BAA-819A-4656B86CE920}"/>
              </a:ext>
            </a:extLst>
          </p:cNvPr>
          <p:cNvGrpSpPr/>
          <p:nvPr/>
        </p:nvGrpSpPr>
        <p:grpSpPr>
          <a:xfrm>
            <a:off x="3750623" y="2000134"/>
            <a:ext cx="2170571" cy="1028143"/>
            <a:chOff x="698387" y="1563888"/>
            <a:chExt cx="2170571" cy="1028143"/>
          </a:xfrm>
        </p:grpSpPr>
        <p:sp>
          <p:nvSpPr>
            <p:cNvPr id="42" name="Google Shape;149;p17">
              <a:extLst>
                <a:ext uri="{FF2B5EF4-FFF2-40B4-BE49-F238E27FC236}">
                  <a16:creationId xmlns:a16="http://schemas.microsoft.com/office/drawing/2014/main" xmlns="" id="{2E04A859-EC0D-BB1A-C27C-24758812F0BB}"/>
                </a:ext>
              </a:extLst>
            </p:cNvPr>
            <p:cNvSpPr txBox="1"/>
            <p:nvPr/>
          </p:nvSpPr>
          <p:spPr>
            <a:xfrm>
              <a:off x="698387" y="1722897"/>
              <a:ext cx="2170571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</a:t>
              </a:r>
              <a:r>
                <a:rPr lang="es-419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factura</a:t>
              </a:r>
              <a:endParaRPr lang="es-419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43" name="Google Shape;150;p17">
              <a:extLst>
                <a:ext uri="{FF2B5EF4-FFF2-40B4-BE49-F238E27FC236}">
                  <a16:creationId xmlns:a16="http://schemas.microsoft.com/office/drawing/2014/main" xmlns="" id="{B3A62BDE-C5DC-7CA0-054F-C8CE8A25ED6B}"/>
                </a:ext>
              </a:extLst>
            </p:cNvPr>
            <p:cNvSpPr txBox="1"/>
            <p:nvPr/>
          </p:nvSpPr>
          <p:spPr>
            <a:xfrm>
              <a:off x="698387" y="2043631"/>
              <a:ext cx="174515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la factura promedio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4" name="Google Shape;151;p17">
              <a:extLst>
                <a:ext uri="{FF2B5EF4-FFF2-40B4-BE49-F238E27FC236}">
                  <a16:creationId xmlns:a16="http://schemas.microsoft.com/office/drawing/2014/main" xmlns="" id="{DB746C67-1D97-2F74-CCCF-96EC55464405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152;p17">
            <a:extLst>
              <a:ext uri="{FF2B5EF4-FFF2-40B4-BE49-F238E27FC236}">
                <a16:creationId xmlns:a16="http://schemas.microsoft.com/office/drawing/2014/main" xmlns="" id="{50CA73C6-8127-631A-5DE1-178807BC1403}"/>
              </a:ext>
            </a:extLst>
          </p:cNvPr>
          <p:cNvGrpSpPr/>
          <p:nvPr/>
        </p:nvGrpSpPr>
        <p:grpSpPr>
          <a:xfrm>
            <a:off x="2815957" y="3276546"/>
            <a:ext cx="1772700" cy="967362"/>
            <a:chOff x="710275" y="2929813"/>
            <a:chExt cx="1772700" cy="967362"/>
          </a:xfrm>
        </p:grpSpPr>
        <p:sp>
          <p:nvSpPr>
            <p:cNvPr id="46" name="Google Shape;153;p17">
              <a:extLst>
                <a:ext uri="{FF2B5EF4-FFF2-40B4-BE49-F238E27FC236}">
                  <a16:creationId xmlns:a16="http://schemas.microsoft.com/office/drawing/2014/main" xmlns="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47" name="Google Shape;154;p17">
              <a:extLst>
                <a:ext uri="{FF2B5EF4-FFF2-40B4-BE49-F238E27FC236}">
                  <a16:creationId xmlns:a16="http://schemas.microsoft.com/office/drawing/2014/main" xmlns="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total consumido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8" name="Google Shape;155;p17">
              <a:extLst>
                <a:ext uri="{FF2B5EF4-FFF2-40B4-BE49-F238E27FC236}">
                  <a16:creationId xmlns:a16="http://schemas.microsoft.com/office/drawing/2014/main" xmlns="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" name="Google Shape;148;p17">
            <a:extLst>
              <a:ext uri="{FF2B5EF4-FFF2-40B4-BE49-F238E27FC236}">
                <a16:creationId xmlns:a16="http://schemas.microsoft.com/office/drawing/2014/main" xmlns="" id="{C55952EB-D20B-AE67-2D38-CC809375CEDC}"/>
              </a:ext>
            </a:extLst>
          </p:cNvPr>
          <p:cNvGrpSpPr/>
          <p:nvPr/>
        </p:nvGrpSpPr>
        <p:grpSpPr>
          <a:xfrm>
            <a:off x="5921194" y="2000134"/>
            <a:ext cx="1772700" cy="967362"/>
            <a:chOff x="710275" y="1563888"/>
            <a:chExt cx="1772700" cy="967362"/>
          </a:xfrm>
        </p:grpSpPr>
        <p:sp>
          <p:nvSpPr>
            <p:cNvPr id="50" name="Google Shape;149;p17">
              <a:extLst>
                <a:ext uri="{FF2B5EF4-FFF2-40B4-BE49-F238E27FC236}">
                  <a16:creationId xmlns:a16="http://schemas.microsoft.com/office/drawing/2014/main" xmlns="" id="{6798F18E-99CC-08C1-7DFF-B7EFF67AF39D}"/>
                </a:ext>
              </a:extLst>
            </p:cNvPr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Tarifa </a:t>
              </a:r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promedio</a:t>
              </a:r>
            </a:p>
          </p:txBody>
        </p:sp>
        <p:sp>
          <p:nvSpPr>
            <p:cNvPr id="51" name="Google Shape;150;p17">
              <a:extLst>
                <a:ext uri="{FF2B5EF4-FFF2-40B4-BE49-F238E27FC236}">
                  <a16:creationId xmlns:a16="http://schemas.microsoft.com/office/drawing/2014/main" xmlns="" id="{848D1656-A02B-48FC-1599-B6E658D2A9BB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sym typeface="Roboto"/>
                </a:rPr>
                <a:t>Cambios en tarifa promedio</a:t>
              </a:r>
              <a:endParaRPr lang="es-ES" dirty="0"/>
            </a:p>
          </p:txBody>
        </p:sp>
        <p:sp>
          <p:nvSpPr>
            <p:cNvPr id="52" name="Google Shape;151;p17">
              <a:extLst>
                <a:ext uri="{FF2B5EF4-FFF2-40B4-BE49-F238E27FC236}">
                  <a16:creationId xmlns:a16="http://schemas.microsoft.com/office/drawing/2014/main" xmlns="" id="{E6A8DC35-E2FE-5557-E528-ED6C71F6666B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" name="Google Shape;152;p17">
            <a:extLst>
              <a:ext uri="{FF2B5EF4-FFF2-40B4-BE49-F238E27FC236}">
                <a16:creationId xmlns:a16="http://schemas.microsoft.com/office/drawing/2014/main" xmlns="" id="{B9FA2FA3-47B8-DEB9-AD21-744244FEC557}"/>
              </a:ext>
            </a:extLst>
          </p:cNvPr>
          <p:cNvGrpSpPr/>
          <p:nvPr/>
        </p:nvGrpSpPr>
        <p:grpSpPr>
          <a:xfrm>
            <a:off x="6587207" y="3276546"/>
            <a:ext cx="2213374" cy="967362"/>
            <a:chOff x="710275" y="2929813"/>
            <a:chExt cx="2213374" cy="967362"/>
          </a:xfrm>
        </p:grpSpPr>
        <p:sp>
          <p:nvSpPr>
            <p:cNvPr id="54" name="Google Shape;153;p17">
              <a:extLst>
                <a:ext uri="{FF2B5EF4-FFF2-40B4-BE49-F238E27FC236}">
                  <a16:creationId xmlns:a16="http://schemas.microsoft.com/office/drawing/2014/main" xmlns="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67" name="Google Shape;154;p17">
              <a:extLst>
                <a:ext uri="{FF2B5EF4-FFF2-40B4-BE49-F238E27FC236}">
                  <a16:creationId xmlns:a16="http://schemas.microsoft.com/office/drawing/2014/main" xmlns="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valor del consumo</a:t>
              </a:r>
              <a:endParaRPr lang="es-ES" dirty="0"/>
            </a:p>
          </p:txBody>
        </p:sp>
        <p:sp>
          <p:nvSpPr>
            <p:cNvPr id="68" name="Google Shape;155;p17">
              <a:extLst>
                <a:ext uri="{FF2B5EF4-FFF2-40B4-BE49-F238E27FC236}">
                  <a16:creationId xmlns:a16="http://schemas.microsoft.com/office/drawing/2014/main" xmlns="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91876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retrocedió sistemáticamente en estratos 1 al 5.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989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1045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055540" y="149330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- 12 %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8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- 20 %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4007" y="326727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68217" y="3812488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17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9" y="895682"/>
            <a:ext cx="5250400" cy="415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5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Permanece el vinculo entre lo facturado y lo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62" y="1411199"/>
            <a:ext cx="4086793" cy="32311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0" y="1411199"/>
            <a:ext cx="4184542" cy="33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0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promedio retrocedió sistemáticamente, aunque no en estrato 6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177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263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80121" y="1494245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- 9 %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107985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- 8 %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99621" y="264497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- 7 %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105164" y="3266419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- 5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109177" y="3812488"/>
            <a:ext cx="63254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19 %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71076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+ 33 %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energía: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7" y="953852"/>
            <a:ext cx="5163457" cy="408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4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tendencia en la factura promedio es aumentar, con algunas excepciones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120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130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39" y="1493304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+ 0 %</a:t>
            </a:r>
            <a:endParaRPr lang="es-CO" sz="1100" dirty="0">
              <a:solidFill>
                <a:schemeClr val="bg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71487" y="2096974"/>
            <a:ext cx="67403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14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53259" y="3270697"/>
            <a:ext cx="67151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+ 11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92233" y="3812488"/>
            <a:ext cx="63254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39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28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paga una factura de este valor: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68" y="1041678"/>
            <a:ext cx="5108822" cy="403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7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kW/h medio también subió aproximadamente 100 $ respecto a 2021</a:t>
            </a:r>
            <a:endParaRPr lang="es-CO" sz="2000" dirty="0"/>
          </a:p>
        </p:txBody>
      </p: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grpSp>
        <p:nvGrpSpPr>
          <p:cNvPr id="15" name="Google Shape;347;p21"/>
          <p:cNvGrpSpPr/>
          <p:nvPr/>
        </p:nvGrpSpPr>
        <p:grpSpPr>
          <a:xfrm>
            <a:off x="0" y="3169790"/>
            <a:ext cx="3663535" cy="342053"/>
            <a:chOff x="1096599" y="3207102"/>
            <a:chExt cx="5619955" cy="342053"/>
          </a:xfrm>
        </p:grpSpPr>
        <p:sp>
          <p:nvSpPr>
            <p:cNvPr id="16" name="Google Shape;348;p21"/>
            <p:cNvSpPr/>
            <p:nvPr/>
          </p:nvSpPr>
          <p:spPr>
            <a:xfrm>
              <a:off x="2081244" y="32856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21"/>
            <p:cNvSpPr/>
            <p:nvPr/>
          </p:nvSpPr>
          <p:spPr>
            <a:xfrm>
              <a:off x="2081244" y="3258596"/>
              <a:ext cx="2716358" cy="221377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21"/>
            <p:cNvSpPr txBox="1"/>
            <p:nvPr/>
          </p:nvSpPr>
          <p:spPr>
            <a:xfrm>
              <a:off x="1096599" y="320710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352;p21"/>
            <p:cNvSpPr txBox="1"/>
            <p:nvPr/>
          </p:nvSpPr>
          <p:spPr>
            <a:xfrm>
              <a:off x="5757454" y="3220955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697</a:t>
              </a:r>
              <a:endParaRPr sz="1800" dirty="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1" name="Google Shape;354;p21"/>
          <p:cNvGrpSpPr/>
          <p:nvPr/>
        </p:nvGrpSpPr>
        <p:grpSpPr>
          <a:xfrm>
            <a:off x="0" y="2647230"/>
            <a:ext cx="3653686" cy="328200"/>
            <a:chOff x="1096599" y="2589590"/>
            <a:chExt cx="5604846" cy="328200"/>
          </a:xfrm>
        </p:grpSpPr>
        <p:sp>
          <p:nvSpPr>
            <p:cNvPr id="22" name="Google Shape;355;p21"/>
            <p:cNvSpPr/>
            <p:nvPr/>
          </p:nvSpPr>
          <p:spPr>
            <a:xfrm>
              <a:off x="2056267" y="266177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6;p21"/>
            <p:cNvSpPr/>
            <p:nvPr/>
          </p:nvSpPr>
          <p:spPr>
            <a:xfrm>
              <a:off x="2081244" y="2630407"/>
              <a:ext cx="3063427" cy="248914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8;p21"/>
            <p:cNvSpPr txBox="1"/>
            <p:nvPr/>
          </p:nvSpPr>
          <p:spPr>
            <a:xfrm>
              <a:off x="1096599" y="258959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" name="Google Shape;359;p21"/>
            <p:cNvSpPr txBox="1"/>
            <p:nvPr/>
          </p:nvSpPr>
          <p:spPr>
            <a:xfrm>
              <a:off x="5742345" y="258959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698</a:t>
              </a:r>
              <a:endParaRPr sz="1800" dirty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7" name="Google Shape;361;p21"/>
          <p:cNvGrpSpPr/>
          <p:nvPr/>
        </p:nvGrpSpPr>
        <p:grpSpPr>
          <a:xfrm>
            <a:off x="0" y="2113993"/>
            <a:ext cx="3653686" cy="343452"/>
            <a:chOff x="1096599" y="1942542"/>
            <a:chExt cx="5604846" cy="343452"/>
          </a:xfrm>
        </p:grpSpPr>
        <p:sp>
          <p:nvSpPr>
            <p:cNvPr id="28" name="Google Shape;362;p21"/>
            <p:cNvSpPr/>
            <p:nvPr/>
          </p:nvSpPr>
          <p:spPr>
            <a:xfrm>
              <a:off x="2056267" y="2027919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3;p21"/>
            <p:cNvSpPr/>
            <p:nvPr/>
          </p:nvSpPr>
          <p:spPr>
            <a:xfrm>
              <a:off x="2056267" y="2019175"/>
              <a:ext cx="3381000" cy="21945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;p21"/>
            <p:cNvSpPr txBox="1"/>
            <p:nvPr/>
          </p:nvSpPr>
          <p:spPr>
            <a:xfrm>
              <a:off x="1096599" y="194254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" name="Google Shape;366;p21"/>
            <p:cNvSpPr txBox="1"/>
            <p:nvPr/>
          </p:nvSpPr>
          <p:spPr>
            <a:xfrm>
              <a:off x="5742345" y="1957794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701</a:t>
              </a:r>
              <a:endParaRPr sz="1800" dirty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33" name="Google Shape;368;p21"/>
          <p:cNvGrpSpPr/>
          <p:nvPr/>
        </p:nvGrpSpPr>
        <p:grpSpPr>
          <a:xfrm>
            <a:off x="0" y="1625757"/>
            <a:ext cx="3650210" cy="334567"/>
            <a:chOff x="1096599" y="1325030"/>
            <a:chExt cx="5599514" cy="334567"/>
          </a:xfrm>
        </p:grpSpPr>
        <p:sp>
          <p:nvSpPr>
            <p:cNvPr id="34" name="Google Shape;369;p21"/>
            <p:cNvSpPr/>
            <p:nvPr/>
          </p:nvSpPr>
          <p:spPr>
            <a:xfrm>
              <a:off x="2056267" y="13951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0;p21"/>
            <p:cNvSpPr/>
            <p:nvPr/>
          </p:nvSpPr>
          <p:spPr>
            <a:xfrm>
              <a:off x="2081244" y="1393326"/>
              <a:ext cx="3063427" cy="20602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2;p21"/>
            <p:cNvSpPr txBox="1"/>
            <p:nvPr/>
          </p:nvSpPr>
          <p:spPr>
            <a:xfrm>
              <a:off x="1096599" y="132503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" name="Google Shape;373;p21"/>
            <p:cNvSpPr txBox="1"/>
            <p:nvPr/>
          </p:nvSpPr>
          <p:spPr>
            <a:xfrm>
              <a:off x="5737013" y="1331397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698</a:t>
              </a:r>
              <a:endParaRPr sz="18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" name="Google Shape;375;p21"/>
          <p:cNvGrpSpPr/>
          <p:nvPr/>
        </p:nvGrpSpPr>
        <p:grpSpPr>
          <a:xfrm>
            <a:off x="1" y="3664213"/>
            <a:ext cx="3673317" cy="374876"/>
            <a:chOff x="1096599" y="3805653"/>
            <a:chExt cx="5634961" cy="374876"/>
          </a:xfrm>
        </p:grpSpPr>
        <p:sp>
          <p:nvSpPr>
            <p:cNvPr id="40" name="Google Shape;376;p21"/>
            <p:cNvSpPr/>
            <p:nvPr/>
          </p:nvSpPr>
          <p:spPr>
            <a:xfrm>
              <a:off x="2056265" y="3917900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7;p21"/>
            <p:cNvSpPr/>
            <p:nvPr/>
          </p:nvSpPr>
          <p:spPr>
            <a:xfrm>
              <a:off x="2081242" y="3906475"/>
              <a:ext cx="2155273" cy="21030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3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380;p21"/>
            <p:cNvSpPr txBox="1"/>
            <p:nvPr/>
          </p:nvSpPr>
          <p:spPr>
            <a:xfrm>
              <a:off x="5772460" y="3852329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696</a:t>
              </a:r>
              <a:endParaRPr sz="1800" dirty="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47" name="Google Shape;375;p21"/>
          <p:cNvGrpSpPr/>
          <p:nvPr/>
        </p:nvGrpSpPr>
        <p:grpSpPr>
          <a:xfrm>
            <a:off x="1" y="4174218"/>
            <a:ext cx="3692949" cy="376697"/>
            <a:chOff x="1096599" y="3805653"/>
            <a:chExt cx="5665077" cy="376697"/>
          </a:xfrm>
        </p:grpSpPr>
        <p:sp>
          <p:nvSpPr>
            <p:cNvPr id="48" name="Google Shape;376;p21"/>
            <p:cNvSpPr/>
            <p:nvPr/>
          </p:nvSpPr>
          <p:spPr>
            <a:xfrm>
              <a:off x="2056265" y="3924595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7;p21"/>
            <p:cNvSpPr/>
            <p:nvPr/>
          </p:nvSpPr>
          <p:spPr>
            <a:xfrm>
              <a:off x="2056267" y="3918725"/>
              <a:ext cx="1586796" cy="199875"/>
            </a:xfrm>
            <a:prstGeom prst="roundRect">
              <a:avLst>
                <a:gd name="adj" fmla="val 50000"/>
              </a:avLst>
            </a:prstGeom>
            <a:solidFill>
              <a:srgbClr val="9EA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1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sz="1700" dirty="0">
                <a:solidFill>
                  <a:schemeClr val="accent6">
                    <a:lumMod val="25000"/>
                    <a:lumOff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380;p21"/>
            <p:cNvSpPr txBox="1"/>
            <p:nvPr/>
          </p:nvSpPr>
          <p:spPr>
            <a:xfrm>
              <a:off x="5802576" y="385415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682</a:t>
              </a:r>
              <a:endParaRPr sz="1800" dirty="0">
                <a:solidFill>
                  <a:schemeClr val="accent6">
                    <a:lumMod val="25000"/>
                    <a:lumOff val="7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" name="Rectángulo 4"/>
          <p:cNvSpPr/>
          <p:nvPr/>
        </p:nvSpPr>
        <p:spPr>
          <a:xfrm>
            <a:off x="35457" y="1030578"/>
            <a:ext cx="3467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Valor en $ del </a:t>
            </a:r>
            <a:r>
              <a:rPr lang="es-CO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kW/h medio según estrato: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477" y="905322"/>
            <a:ext cx="5236607" cy="41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0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872074" y="863427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40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y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de la distribución. </a:t>
              </a:r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2981 y 5250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 (C3)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66;p24"/>
          <p:cNvGrpSpPr/>
          <p:nvPr/>
        </p:nvGrpSpPr>
        <p:grpSpPr>
          <a:xfrm>
            <a:off x="2307123" y="525909"/>
            <a:ext cx="1165015" cy="1175899"/>
            <a:chOff x="851762" y="3073379"/>
            <a:chExt cx="1244039" cy="1244039"/>
          </a:xfrm>
        </p:grpSpPr>
        <p:sp>
          <p:nvSpPr>
            <p:cNvPr id="2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3" name="Google Shape;148;p17"/>
          <p:cNvGrpSpPr/>
          <p:nvPr/>
        </p:nvGrpSpPr>
        <p:grpSpPr>
          <a:xfrm>
            <a:off x="4701582" y="3276546"/>
            <a:ext cx="1772700" cy="1017183"/>
            <a:chOff x="710275" y="1563888"/>
            <a:chExt cx="1772700" cy="1017183"/>
          </a:xfrm>
        </p:grpSpPr>
        <p:sp>
          <p:nvSpPr>
            <p:cNvPr id="24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facturado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5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Cambios en total facturado</a:t>
              </a:r>
              <a:endParaRPr lang="es-CO" dirty="0"/>
            </a:p>
          </p:txBody>
        </p:sp>
        <p:sp>
          <p:nvSpPr>
            <p:cNvPr id="29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0" name="Google Shape;148;p17">
            <a:extLst>
              <a:ext uri="{FF2B5EF4-FFF2-40B4-BE49-F238E27FC236}">
                <a16:creationId xmlns:a16="http://schemas.microsoft.com/office/drawing/2014/main" xmlns="" id="{5F4827C2-4521-0798-10A4-96B53C91178A}"/>
              </a:ext>
            </a:extLst>
          </p:cNvPr>
          <p:cNvGrpSpPr/>
          <p:nvPr/>
        </p:nvGrpSpPr>
        <p:grpSpPr>
          <a:xfrm>
            <a:off x="1462514" y="2000134"/>
            <a:ext cx="2239793" cy="967362"/>
            <a:chOff x="682732" y="1563888"/>
            <a:chExt cx="2239793" cy="967362"/>
          </a:xfrm>
        </p:grpSpPr>
        <p:sp>
          <p:nvSpPr>
            <p:cNvPr id="31" name="Google Shape;149;p17">
              <a:extLst>
                <a:ext uri="{FF2B5EF4-FFF2-40B4-BE49-F238E27FC236}">
                  <a16:creationId xmlns:a16="http://schemas.microsoft.com/office/drawing/2014/main" xmlns="" id="{B194BCE5-FA40-E80E-0A85-B0E3F57FC411}"/>
                </a:ext>
              </a:extLst>
            </p:cNvPr>
            <p:cNvSpPr txBox="1"/>
            <p:nvPr/>
          </p:nvSpPr>
          <p:spPr>
            <a:xfrm>
              <a:off x="682732" y="1728875"/>
              <a:ext cx="22397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consumido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32" name="Google Shape;150;p17">
              <a:extLst>
                <a:ext uri="{FF2B5EF4-FFF2-40B4-BE49-F238E27FC236}">
                  <a16:creationId xmlns:a16="http://schemas.microsoft.com/office/drawing/2014/main" xmlns="" id="{45C46D60-9D5A-9B4E-2A25-96C657352A99}"/>
                </a:ext>
              </a:extLst>
            </p:cNvPr>
            <p:cNvSpPr txBox="1"/>
            <p:nvPr/>
          </p:nvSpPr>
          <p:spPr>
            <a:xfrm>
              <a:off x="710275" y="1982850"/>
              <a:ext cx="206942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ea typeface="Roboto"/>
                </a:rPr>
                <a:t>Cambios en el promedio consumido</a:t>
              </a:r>
              <a:endParaRPr lang="es-CO" dirty="0"/>
            </a:p>
          </p:txBody>
        </p:sp>
        <p:sp>
          <p:nvSpPr>
            <p:cNvPr id="33" name="Google Shape;151;p17">
              <a:extLst>
                <a:ext uri="{FF2B5EF4-FFF2-40B4-BE49-F238E27FC236}">
                  <a16:creationId xmlns:a16="http://schemas.microsoft.com/office/drawing/2014/main" xmlns="" id="{58E3DB97-030F-9B32-1563-55E9F31B474C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7" name="Google Shape;152;p17">
            <a:extLst>
              <a:ext uri="{FF2B5EF4-FFF2-40B4-BE49-F238E27FC236}">
                <a16:creationId xmlns:a16="http://schemas.microsoft.com/office/drawing/2014/main" xmlns="" id="{90E1DAB5-880D-1658-391F-4AC9FC397752}"/>
              </a:ext>
            </a:extLst>
          </p:cNvPr>
          <p:cNvGrpSpPr/>
          <p:nvPr/>
        </p:nvGrpSpPr>
        <p:grpSpPr>
          <a:xfrm>
            <a:off x="875248" y="3276546"/>
            <a:ext cx="1827784" cy="967362"/>
            <a:chOff x="710275" y="2929813"/>
            <a:chExt cx="1827784" cy="967362"/>
          </a:xfrm>
        </p:grpSpPr>
        <p:sp>
          <p:nvSpPr>
            <p:cNvPr id="38" name="Google Shape;153;p17">
              <a:extLst>
                <a:ext uri="{FF2B5EF4-FFF2-40B4-BE49-F238E27FC236}">
                  <a16:creationId xmlns:a16="http://schemas.microsoft.com/office/drawing/2014/main" xmlns="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rgbClr val="59595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39" name="Google Shape;154;p17">
              <a:extLst>
                <a:ext uri="{FF2B5EF4-FFF2-40B4-BE49-F238E27FC236}">
                  <a16:creationId xmlns:a16="http://schemas.microsoft.com/office/drawing/2014/main" xmlns="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significativos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0" name="Google Shape;155;p17">
              <a:extLst>
                <a:ext uri="{FF2B5EF4-FFF2-40B4-BE49-F238E27FC236}">
                  <a16:creationId xmlns:a16="http://schemas.microsoft.com/office/drawing/2014/main" xmlns="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" name="Google Shape;148;p17">
            <a:extLst>
              <a:ext uri="{FF2B5EF4-FFF2-40B4-BE49-F238E27FC236}">
                <a16:creationId xmlns:a16="http://schemas.microsoft.com/office/drawing/2014/main" xmlns="" id="{F8090B30-7F75-1BAA-819A-4656B86CE920}"/>
              </a:ext>
            </a:extLst>
          </p:cNvPr>
          <p:cNvGrpSpPr/>
          <p:nvPr/>
        </p:nvGrpSpPr>
        <p:grpSpPr>
          <a:xfrm>
            <a:off x="3750623" y="2000134"/>
            <a:ext cx="2170571" cy="1028143"/>
            <a:chOff x="698387" y="1563888"/>
            <a:chExt cx="2170571" cy="1028143"/>
          </a:xfrm>
        </p:grpSpPr>
        <p:sp>
          <p:nvSpPr>
            <p:cNvPr id="42" name="Google Shape;149;p17">
              <a:extLst>
                <a:ext uri="{FF2B5EF4-FFF2-40B4-BE49-F238E27FC236}">
                  <a16:creationId xmlns:a16="http://schemas.microsoft.com/office/drawing/2014/main" xmlns="" id="{2E04A859-EC0D-BB1A-C27C-24758812F0BB}"/>
                </a:ext>
              </a:extLst>
            </p:cNvPr>
            <p:cNvSpPr txBox="1"/>
            <p:nvPr/>
          </p:nvSpPr>
          <p:spPr>
            <a:xfrm>
              <a:off x="698387" y="1722897"/>
              <a:ext cx="2170571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</a:t>
              </a:r>
              <a:r>
                <a:rPr lang="es-419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factura</a:t>
              </a:r>
              <a:endParaRPr lang="es-419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43" name="Google Shape;150;p17">
              <a:extLst>
                <a:ext uri="{FF2B5EF4-FFF2-40B4-BE49-F238E27FC236}">
                  <a16:creationId xmlns:a16="http://schemas.microsoft.com/office/drawing/2014/main" xmlns="" id="{B3A62BDE-C5DC-7CA0-054F-C8CE8A25ED6B}"/>
                </a:ext>
              </a:extLst>
            </p:cNvPr>
            <p:cNvSpPr txBox="1"/>
            <p:nvPr/>
          </p:nvSpPr>
          <p:spPr>
            <a:xfrm>
              <a:off x="698387" y="2043631"/>
              <a:ext cx="174515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la factura promedio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4" name="Google Shape;151;p17">
              <a:extLst>
                <a:ext uri="{FF2B5EF4-FFF2-40B4-BE49-F238E27FC236}">
                  <a16:creationId xmlns:a16="http://schemas.microsoft.com/office/drawing/2014/main" xmlns="" id="{DB746C67-1D97-2F74-CCCF-96EC55464405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152;p17">
            <a:extLst>
              <a:ext uri="{FF2B5EF4-FFF2-40B4-BE49-F238E27FC236}">
                <a16:creationId xmlns:a16="http://schemas.microsoft.com/office/drawing/2014/main" xmlns="" id="{50CA73C6-8127-631A-5DE1-178807BC1403}"/>
              </a:ext>
            </a:extLst>
          </p:cNvPr>
          <p:cNvGrpSpPr/>
          <p:nvPr/>
        </p:nvGrpSpPr>
        <p:grpSpPr>
          <a:xfrm>
            <a:off x="2815957" y="3276546"/>
            <a:ext cx="1772700" cy="967362"/>
            <a:chOff x="710275" y="2929813"/>
            <a:chExt cx="1772700" cy="967362"/>
          </a:xfrm>
        </p:grpSpPr>
        <p:sp>
          <p:nvSpPr>
            <p:cNvPr id="46" name="Google Shape;153;p17">
              <a:extLst>
                <a:ext uri="{FF2B5EF4-FFF2-40B4-BE49-F238E27FC236}">
                  <a16:creationId xmlns:a16="http://schemas.microsoft.com/office/drawing/2014/main" xmlns="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47" name="Google Shape;154;p17">
              <a:extLst>
                <a:ext uri="{FF2B5EF4-FFF2-40B4-BE49-F238E27FC236}">
                  <a16:creationId xmlns:a16="http://schemas.microsoft.com/office/drawing/2014/main" xmlns="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total consumido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8" name="Google Shape;155;p17">
              <a:extLst>
                <a:ext uri="{FF2B5EF4-FFF2-40B4-BE49-F238E27FC236}">
                  <a16:creationId xmlns:a16="http://schemas.microsoft.com/office/drawing/2014/main" xmlns="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" name="Google Shape;148;p17">
            <a:extLst>
              <a:ext uri="{FF2B5EF4-FFF2-40B4-BE49-F238E27FC236}">
                <a16:creationId xmlns:a16="http://schemas.microsoft.com/office/drawing/2014/main" xmlns="" id="{C55952EB-D20B-AE67-2D38-CC809375CEDC}"/>
              </a:ext>
            </a:extLst>
          </p:cNvPr>
          <p:cNvGrpSpPr/>
          <p:nvPr/>
        </p:nvGrpSpPr>
        <p:grpSpPr>
          <a:xfrm>
            <a:off x="5921194" y="2000134"/>
            <a:ext cx="1772700" cy="967362"/>
            <a:chOff x="710275" y="1563888"/>
            <a:chExt cx="1772700" cy="967362"/>
          </a:xfrm>
        </p:grpSpPr>
        <p:sp>
          <p:nvSpPr>
            <p:cNvPr id="50" name="Google Shape;149;p17">
              <a:extLst>
                <a:ext uri="{FF2B5EF4-FFF2-40B4-BE49-F238E27FC236}">
                  <a16:creationId xmlns:a16="http://schemas.microsoft.com/office/drawing/2014/main" xmlns="" id="{6798F18E-99CC-08C1-7DFF-B7EFF67AF39D}"/>
                </a:ext>
              </a:extLst>
            </p:cNvPr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Tarifa </a:t>
              </a:r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promedio</a:t>
              </a:r>
            </a:p>
          </p:txBody>
        </p:sp>
        <p:sp>
          <p:nvSpPr>
            <p:cNvPr id="51" name="Google Shape;150;p17">
              <a:extLst>
                <a:ext uri="{FF2B5EF4-FFF2-40B4-BE49-F238E27FC236}">
                  <a16:creationId xmlns:a16="http://schemas.microsoft.com/office/drawing/2014/main" xmlns="" id="{848D1656-A02B-48FC-1599-B6E658D2A9BB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sym typeface="Roboto"/>
                </a:rPr>
                <a:t>Cambios en tarifa promedio</a:t>
              </a:r>
              <a:endParaRPr lang="es-ES" dirty="0"/>
            </a:p>
          </p:txBody>
        </p:sp>
        <p:sp>
          <p:nvSpPr>
            <p:cNvPr id="52" name="Google Shape;151;p17">
              <a:extLst>
                <a:ext uri="{FF2B5EF4-FFF2-40B4-BE49-F238E27FC236}">
                  <a16:creationId xmlns:a16="http://schemas.microsoft.com/office/drawing/2014/main" xmlns="" id="{E6A8DC35-E2FE-5557-E528-ED6C71F6666B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" name="Google Shape;152;p17">
            <a:extLst>
              <a:ext uri="{FF2B5EF4-FFF2-40B4-BE49-F238E27FC236}">
                <a16:creationId xmlns:a16="http://schemas.microsoft.com/office/drawing/2014/main" xmlns="" id="{B9FA2FA3-47B8-DEB9-AD21-744244FEC557}"/>
              </a:ext>
            </a:extLst>
          </p:cNvPr>
          <p:cNvGrpSpPr/>
          <p:nvPr/>
        </p:nvGrpSpPr>
        <p:grpSpPr>
          <a:xfrm>
            <a:off x="6587207" y="3276546"/>
            <a:ext cx="2213374" cy="967362"/>
            <a:chOff x="710275" y="2929813"/>
            <a:chExt cx="2213374" cy="967362"/>
          </a:xfrm>
        </p:grpSpPr>
        <p:sp>
          <p:nvSpPr>
            <p:cNvPr id="54" name="Google Shape;153;p17">
              <a:extLst>
                <a:ext uri="{FF2B5EF4-FFF2-40B4-BE49-F238E27FC236}">
                  <a16:creationId xmlns:a16="http://schemas.microsoft.com/office/drawing/2014/main" xmlns="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67" name="Google Shape;154;p17">
              <a:extLst>
                <a:ext uri="{FF2B5EF4-FFF2-40B4-BE49-F238E27FC236}">
                  <a16:creationId xmlns:a16="http://schemas.microsoft.com/office/drawing/2014/main" xmlns="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valor del consumo</a:t>
              </a:r>
              <a:endParaRPr lang="es-ES" dirty="0"/>
            </a:p>
          </p:txBody>
        </p:sp>
        <p:sp>
          <p:nvSpPr>
            <p:cNvPr id="68" name="Google Shape;155;p17">
              <a:extLst>
                <a:ext uri="{FF2B5EF4-FFF2-40B4-BE49-F238E27FC236}">
                  <a16:creationId xmlns:a16="http://schemas.microsoft.com/office/drawing/2014/main" xmlns="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11517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388848" y="1682551"/>
            <a:ext cx="8436805" cy="2085341"/>
            <a:chOff x="1289038" y="1622496"/>
            <a:chExt cx="6721200" cy="2085341"/>
          </a:xfrm>
        </p:grpSpPr>
        <p:cxnSp>
          <p:nvCxnSpPr>
            <p:cNvPr id="407" name="Google Shape;407;p23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3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3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3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3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3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78214" y="285551"/>
            <a:ext cx="854386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un </a:t>
            </a:r>
            <a:r>
              <a:rPr lang="en" dirty="0" smtClean="0">
                <a:solidFill>
                  <a:schemeClr val="dk1"/>
                </a:solidFill>
              </a:rPr>
              <a:t>municipio C1 </a:t>
            </a:r>
            <a:r>
              <a:rPr lang="en" dirty="0">
                <a:solidFill>
                  <a:schemeClr val="dk1"/>
                </a:solidFill>
              </a:rPr>
              <a:t>promedio, este es el valor del consumo para cada estrato</a:t>
            </a:r>
            <a:endParaRPr dirty="0"/>
          </a:p>
        </p:txBody>
      </p:sp>
      <p:grpSp>
        <p:nvGrpSpPr>
          <p:cNvPr id="419" name="Google Shape;419;p23"/>
          <p:cNvGrpSpPr/>
          <p:nvPr/>
        </p:nvGrpSpPr>
        <p:grpSpPr>
          <a:xfrm>
            <a:off x="321611" y="1231880"/>
            <a:ext cx="1224344" cy="2875579"/>
            <a:chOff x="1289100" y="438955"/>
            <a:chExt cx="1257600" cy="3683895"/>
          </a:xfrm>
        </p:grpSpPr>
        <p:sp>
          <p:nvSpPr>
            <p:cNvPr id="420" name="Google Shape;420;p23"/>
            <p:cNvSpPr txBox="1"/>
            <p:nvPr/>
          </p:nvSpPr>
          <p:spPr>
            <a:xfrm>
              <a:off x="12891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1" name="Google Shape;421;p23"/>
            <p:cNvSpPr txBox="1"/>
            <p:nvPr/>
          </p:nvSpPr>
          <p:spPr>
            <a:xfrm>
              <a:off x="1455388" y="438955"/>
              <a:ext cx="880800" cy="312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496</a:t>
              </a:r>
              <a:endParaRPr sz="2000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718850" y="1016308"/>
              <a:ext cx="398100" cy="2691516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1787822" y="1225668"/>
            <a:ext cx="1257600" cy="2957237"/>
            <a:chOff x="3058500" y="1165613"/>
            <a:chExt cx="1257600" cy="2957237"/>
          </a:xfrm>
        </p:grpSpPr>
        <p:sp>
          <p:nvSpPr>
            <p:cNvPr id="425" name="Google Shape;425;p23"/>
            <p:cNvSpPr/>
            <p:nvPr/>
          </p:nvSpPr>
          <p:spPr>
            <a:xfrm>
              <a:off x="3488250" y="2400611"/>
              <a:ext cx="398100" cy="1307314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3058500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3246900" y="1165613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313</a:t>
              </a:r>
              <a:endParaRPr sz="2000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29" name="Google Shape;429;p23"/>
          <p:cNvGrpSpPr/>
          <p:nvPr/>
        </p:nvGrpSpPr>
        <p:grpSpPr>
          <a:xfrm>
            <a:off x="3259321" y="1246855"/>
            <a:ext cx="1257600" cy="2936047"/>
            <a:chOff x="4827900" y="1186800"/>
            <a:chExt cx="1257600" cy="2936047"/>
          </a:xfrm>
        </p:grpSpPr>
        <p:sp>
          <p:nvSpPr>
            <p:cNvPr id="430" name="Google Shape;430;p23"/>
            <p:cNvSpPr txBox="1"/>
            <p:nvPr/>
          </p:nvSpPr>
          <p:spPr>
            <a:xfrm>
              <a:off x="4827900" y="3860347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1" name="Google Shape;431;p23"/>
            <p:cNvSpPr txBox="1"/>
            <p:nvPr/>
          </p:nvSpPr>
          <p:spPr>
            <a:xfrm>
              <a:off x="5016300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19</a:t>
              </a:r>
              <a:endParaRPr sz="2000" dirty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257650" y="3528418"/>
              <a:ext cx="398100" cy="179705"/>
            </a:xfrm>
            <a:prstGeom prst="can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80621" y="1246855"/>
            <a:ext cx="1257600" cy="2936050"/>
            <a:chOff x="6597299" y="1186800"/>
            <a:chExt cx="1257600" cy="2936050"/>
          </a:xfrm>
        </p:grpSpPr>
        <p:sp>
          <p:nvSpPr>
            <p:cNvPr id="435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7027049" y="3651816"/>
              <a:ext cx="398100" cy="56058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2000" dirty="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oogle Shape;434;p23"/>
          <p:cNvGrpSpPr/>
          <p:nvPr/>
        </p:nvGrpSpPr>
        <p:grpSpPr>
          <a:xfrm>
            <a:off x="6235575" y="1231880"/>
            <a:ext cx="1257600" cy="2951025"/>
            <a:chOff x="6597299" y="1171825"/>
            <a:chExt cx="1257600" cy="2951025"/>
          </a:xfrm>
        </p:grpSpPr>
        <p:sp>
          <p:nvSpPr>
            <p:cNvPr id="36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436;p23"/>
            <p:cNvSpPr/>
            <p:nvPr/>
          </p:nvSpPr>
          <p:spPr>
            <a:xfrm>
              <a:off x="7027049" y="3662155"/>
              <a:ext cx="398100" cy="45719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8;p23"/>
            <p:cNvSpPr txBox="1"/>
            <p:nvPr/>
          </p:nvSpPr>
          <p:spPr>
            <a:xfrm>
              <a:off x="6852045" y="1171825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9EAEF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0.3</a:t>
              </a:r>
              <a:endParaRPr sz="2000" dirty="0">
                <a:solidFill>
                  <a:srgbClr val="9EAEF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0" name="Google Shape;434;p23"/>
          <p:cNvGrpSpPr/>
          <p:nvPr/>
        </p:nvGrpSpPr>
        <p:grpSpPr>
          <a:xfrm>
            <a:off x="7637563" y="1246855"/>
            <a:ext cx="1257600" cy="2936050"/>
            <a:chOff x="6597299" y="1186800"/>
            <a:chExt cx="1257600" cy="2936050"/>
          </a:xfrm>
        </p:grpSpPr>
        <p:sp>
          <p:nvSpPr>
            <p:cNvPr id="41" name="Google Shape;435;p23"/>
            <p:cNvSpPr txBox="1"/>
            <p:nvPr/>
          </p:nvSpPr>
          <p:spPr>
            <a:xfrm>
              <a:off x="6597299" y="3860350"/>
              <a:ext cx="125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  <a:endParaRPr sz="1700" dirty="0">
                <a:solidFill>
                  <a:srgbClr val="7030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436;p23"/>
            <p:cNvSpPr/>
            <p:nvPr/>
          </p:nvSpPr>
          <p:spPr>
            <a:xfrm>
              <a:off x="7027049" y="3651815"/>
              <a:ext cx="398100" cy="56060"/>
            </a:xfrm>
            <a:prstGeom prst="can">
              <a:avLst>
                <a:gd name="adj" fmla="val 25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23"/>
            <p:cNvSpPr txBox="1"/>
            <p:nvPr/>
          </p:nvSpPr>
          <p:spPr>
            <a:xfrm>
              <a:off x="6785699" y="1186800"/>
              <a:ext cx="8808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2000" dirty="0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-2196" y="490360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</a:t>
            </a:r>
            <a:r>
              <a:rPr lang="en-US" sz="800" dirty="0" err="1"/>
              <a:t>En</a:t>
            </a:r>
            <a:r>
              <a:rPr lang="en-US" sz="800" dirty="0"/>
              <a:t> </a:t>
            </a:r>
            <a:r>
              <a:rPr lang="en-US" sz="800" dirty="0" err="1"/>
              <a:t>millones</a:t>
            </a:r>
            <a:r>
              <a:rPr lang="en-US" sz="800" dirty="0"/>
              <a:t> de pesos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25301421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aumento considerablemente en estratos 4 al 6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1673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2046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276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115730" y="149358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- 20 %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97930" y="208943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- 12 %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73035" y="266401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- 9 %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0066" y="3238711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+ 15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78501" y="3812488"/>
            <a:ext cx="70232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150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425%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" y="978373"/>
            <a:ext cx="5194718" cy="410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6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Permanece el vinculo entre lo facturado y lo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009"/>
            <a:ext cx="4333766" cy="342640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707" y="1333008"/>
            <a:ext cx="4333765" cy="342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4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promedio retrocedió en todos los estratos, excepto el 6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124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220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322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80121" y="1494245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- 10 %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107985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- 10 %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99621" y="264497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133810" y="3245359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16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109177" y="3812488"/>
            <a:ext cx="63254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6 %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71076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+ 81 %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energía: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3" y="985408"/>
            <a:ext cx="5259216" cy="415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factura promedio aumenta sistemáticamente, pero en distintas medidas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59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153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159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39" y="1493304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+ 4 %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38048" y="2096974"/>
            <a:ext cx="67403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4" name="Google Shape;667;p29"/>
          <p:cNvSpPr/>
          <p:nvPr/>
        </p:nvSpPr>
        <p:spPr>
          <a:xfrm>
            <a:off x="7073034" y="2664016"/>
            <a:ext cx="65174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5" name="Google Shape;667;p29"/>
          <p:cNvSpPr/>
          <p:nvPr/>
        </p:nvSpPr>
        <p:spPr>
          <a:xfrm>
            <a:off x="7023319" y="3261451"/>
            <a:ext cx="67151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+ 2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92233" y="3812488"/>
            <a:ext cx="63254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12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5" y="4333180"/>
            <a:ext cx="64201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43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paga una factura de este valor: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6" y="992639"/>
            <a:ext cx="5250071" cy="415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0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aumento del kW/h respecto a 2021 es incluso mayor en esta categoría</a:t>
            </a:r>
            <a:endParaRPr lang="es-CO" sz="2000" dirty="0"/>
          </a:p>
        </p:txBody>
      </p: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grpSp>
        <p:nvGrpSpPr>
          <p:cNvPr id="15" name="Google Shape;347;p21"/>
          <p:cNvGrpSpPr/>
          <p:nvPr/>
        </p:nvGrpSpPr>
        <p:grpSpPr>
          <a:xfrm>
            <a:off x="0" y="3169790"/>
            <a:ext cx="3663535" cy="342053"/>
            <a:chOff x="1096599" y="3207102"/>
            <a:chExt cx="5619955" cy="342053"/>
          </a:xfrm>
        </p:grpSpPr>
        <p:sp>
          <p:nvSpPr>
            <p:cNvPr id="16" name="Google Shape;348;p21"/>
            <p:cNvSpPr/>
            <p:nvPr/>
          </p:nvSpPr>
          <p:spPr>
            <a:xfrm>
              <a:off x="2081244" y="32856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21"/>
            <p:cNvSpPr/>
            <p:nvPr/>
          </p:nvSpPr>
          <p:spPr>
            <a:xfrm>
              <a:off x="2081244" y="3258596"/>
              <a:ext cx="2155273" cy="2391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21"/>
            <p:cNvSpPr txBox="1"/>
            <p:nvPr/>
          </p:nvSpPr>
          <p:spPr>
            <a:xfrm>
              <a:off x="1096599" y="320710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352;p21"/>
            <p:cNvSpPr txBox="1"/>
            <p:nvPr/>
          </p:nvSpPr>
          <p:spPr>
            <a:xfrm>
              <a:off x="5757454" y="3220955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689</a:t>
              </a:r>
              <a:endParaRPr sz="1800" dirty="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1" name="Google Shape;354;p21"/>
          <p:cNvGrpSpPr/>
          <p:nvPr/>
        </p:nvGrpSpPr>
        <p:grpSpPr>
          <a:xfrm>
            <a:off x="0" y="2647230"/>
            <a:ext cx="3653686" cy="328200"/>
            <a:chOff x="1096599" y="2589590"/>
            <a:chExt cx="5604846" cy="328200"/>
          </a:xfrm>
        </p:grpSpPr>
        <p:sp>
          <p:nvSpPr>
            <p:cNvPr id="22" name="Google Shape;355;p21"/>
            <p:cNvSpPr/>
            <p:nvPr/>
          </p:nvSpPr>
          <p:spPr>
            <a:xfrm>
              <a:off x="2056267" y="266177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6;p21"/>
            <p:cNvSpPr/>
            <p:nvPr/>
          </p:nvSpPr>
          <p:spPr>
            <a:xfrm>
              <a:off x="2081244" y="2658430"/>
              <a:ext cx="3356024" cy="20404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8;p21"/>
            <p:cNvSpPr txBox="1"/>
            <p:nvPr/>
          </p:nvSpPr>
          <p:spPr>
            <a:xfrm>
              <a:off x="1096599" y="258959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" name="Google Shape;359;p21"/>
            <p:cNvSpPr txBox="1"/>
            <p:nvPr/>
          </p:nvSpPr>
          <p:spPr>
            <a:xfrm>
              <a:off x="5742345" y="258959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720</a:t>
              </a:r>
              <a:endParaRPr sz="1800" dirty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7" name="Google Shape;361;p21"/>
          <p:cNvGrpSpPr/>
          <p:nvPr/>
        </p:nvGrpSpPr>
        <p:grpSpPr>
          <a:xfrm>
            <a:off x="0" y="2113993"/>
            <a:ext cx="3653686" cy="343452"/>
            <a:chOff x="1096599" y="1942542"/>
            <a:chExt cx="5604846" cy="343452"/>
          </a:xfrm>
        </p:grpSpPr>
        <p:sp>
          <p:nvSpPr>
            <p:cNvPr id="28" name="Google Shape;362;p21"/>
            <p:cNvSpPr/>
            <p:nvPr/>
          </p:nvSpPr>
          <p:spPr>
            <a:xfrm>
              <a:off x="2056267" y="2027919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3;p21"/>
            <p:cNvSpPr/>
            <p:nvPr/>
          </p:nvSpPr>
          <p:spPr>
            <a:xfrm>
              <a:off x="2056267" y="2019175"/>
              <a:ext cx="3088404" cy="2186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;p21"/>
            <p:cNvSpPr txBox="1"/>
            <p:nvPr/>
          </p:nvSpPr>
          <p:spPr>
            <a:xfrm>
              <a:off x="1096599" y="194254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" name="Google Shape;366;p21"/>
            <p:cNvSpPr txBox="1"/>
            <p:nvPr/>
          </p:nvSpPr>
          <p:spPr>
            <a:xfrm>
              <a:off x="5742345" y="1957794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713</a:t>
              </a:r>
              <a:endParaRPr sz="1800" dirty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33" name="Google Shape;368;p21"/>
          <p:cNvGrpSpPr/>
          <p:nvPr/>
        </p:nvGrpSpPr>
        <p:grpSpPr>
          <a:xfrm>
            <a:off x="0" y="1625757"/>
            <a:ext cx="3650210" cy="334567"/>
            <a:chOff x="1096599" y="1325030"/>
            <a:chExt cx="5599514" cy="334567"/>
          </a:xfrm>
        </p:grpSpPr>
        <p:sp>
          <p:nvSpPr>
            <p:cNvPr id="34" name="Google Shape;369;p21"/>
            <p:cNvSpPr/>
            <p:nvPr/>
          </p:nvSpPr>
          <p:spPr>
            <a:xfrm>
              <a:off x="2056267" y="13951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0;p21"/>
            <p:cNvSpPr/>
            <p:nvPr/>
          </p:nvSpPr>
          <p:spPr>
            <a:xfrm>
              <a:off x="2081244" y="1393326"/>
              <a:ext cx="2716358" cy="22288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2;p21"/>
            <p:cNvSpPr txBox="1"/>
            <p:nvPr/>
          </p:nvSpPr>
          <p:spPr>
            <a:xfrm>
              <a:off x="1096599" y="132503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" name="Google Shape;373;p21"/>
            <p:cNvSpPr txBox="1"/>
            <p:nvPr/>
          </p:nvSpPr>
          <p:spPr>
            <a:xfrm>
              <a:off x="5737013" y="1331397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710</a:t>
              </a:r>
              <a:endParaRPr sz="18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" name="Google Shape;375;p21"/>
          <p:cNvGrpSpPr/>
          <p:nvPr/>
        </p:nvGrpSpPr>
        <p:grpSpPr>
          <a:xfrm>
            <a:off x="1" y="3664213"/>
            <a:ext cx="3673317" cy="374876"/>
            <a:chOff x="1096599" y="3805653"/>
            <a:chExt cx="5634961" cy="374876"/>
          </a:xfrm>
        </p:grpSpPr>
        <p:sp>
          <p:nvSpPr>
            <p:cNvPr id="40" name="Google Shape;376;p21"/>
            <p:cNvSpPr/>
            <p:nvPr/>
          </p:nvSpPr>
          <p:spPr>
            <a:xfrm>
              <a:off x="2056265" y="3917900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7;p21"/>
            <p:cNvSpPr/>
            <p:nvPr/>
          </p:nvSpPr>
          <p:spPr>
            <a:xfrm>
              <a:off x="2081242" y="3906474"/>
              <a:ext cx="2047373" cy="212125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3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380;p21"/>
            <p:cNvSpPr txBox="1"/>
            <p:nvPr/>
          </p:nvSpPr>
          <p:spPr>
            <a:xfrm>
              <a:off x="5772460" y="3852329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688</a:t>
              </a:r>
              <a:endParaRPr sz="1800" dirty="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47" name="Google Shape;375;p21"/>
          <p:cNvGrpSpPr/>
          <p:nvPr/>
        </p:nvGrpSpPr>
        <p:grpSpPr>
          <a:xfrm>
            <a:off x="1" y="4174218"/>
            <a:ext cx="3692949" cy="376697"/>
            <a:chOff x="1096599" y="3805653"/>
            <a:chExt cx="5665077" cy="376697"/>
          </a:xfrm>
        </p:grpSpPr>
        <p:sp>
          <p:nvSpPr>
            <p:cNvPr id="48" name="Google Shape;376;p21"/>
            <p:cNvSpPr/>
            <p:nvPr/>
          </p:nvSpPr>
          <p:spPr>
            <a:xfrm>
              <a:off x="2056265" y="3924595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7;p21"/>
            <p:cNvSpPr/>
            <p:nvPr/>
          </p:nvSpPr>
          <p:spPr>
            <a:xfrm>
              <a:off x="2056267" y="3918725"/>
              <a:ext cx="863857" cy="206570"/>
            </a:xfrm>
            <a:prstGeom prst="roundRect">
              <a:avLst>
                <a:gd name="adj" fmla="val 50000"/>
              </a:avLst>
            </a:prstGeom>
            <a:solidFill>
              <a:srgbClr val="9EA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1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sz="1700" dirty="0">
                <a:solidFill>
                  <a:schemeClr val="accent6">
                    <a:lumMod val="25000"/>
                    <a:lumOff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380;p21"/>
            <p:cNvSpPr txBox="1"/>
            <p:nvPr/>
          </p:nvSpPr>
          <p:spPr>
            <a:xfrm>
              <a:off x="5802576" y="385415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656</a:t>
              </a:r>
              <a:endParaRPr sz="1800" dirty="0">
                <a:solidFill>
                  <a:schemeClr val="accent6">
                    <a:lumMod val="25000"/>
                    <a:lumOff val="7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" name="Rectángulo 4"/>
          <p:cNvSpPr/>
          <p:nvPr/>
        </p:nvSpPr>
        <p:spPr>
          <a:xfrm>
            <a:off x="35457" y="1030578"/>
            <a:ext cx="3467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Valor en $ del </a:t>
            </a:r>
            <a:r>
              <a:rPr lang="es-CO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kW/h medio según estrato: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041" y="1030578"/>
            <a:ext cx="5202085" cy="411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0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71148" y="819611"/>
            <a:ext cx="3247414" cy="905022"/>
            <a:chOff x="2273150" y="3489925"/>
            <a:chExt cx="2327195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60% y 80%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5251 y 9756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59A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 (C4)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3" name="Google Shape;448;p24"/>
          <p:cNvGrpSpPr/>
          <p:nvPr/>
        </p:nvGrpSpPr>
        <p:grpSpPr>
          <a:xfrm>
            <a:off x="2406197" y="503890"/>
            <a:ext cx="1165065" cy="1166551"/>
            <a:chOff x="4935067" y="3073379"/>
            <a:chExt cx="1244039" cy="1244039"/>
          </a:xfrm>
        </p:grpSpPr>
        <p:sp>
          <p:nvSpPr>
            <p:cNvPr id="24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5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6" name="Google Shape;148;p17"/>
          <p:cNvGrpSpPr/>
          <p:nvPr/>
        </p:nvGrpSpPr>
        <p:grpSpPr>
          <a:xfrm>
            <a:off x="4701582" y="3276546"/>
            <a:ext cx="1772700" cy="1017183"/>
            <a:chOff x="710275" y="1563888"/>
            <a:chExt cx="1772700" cy="1017183"/>
          </a:xfrm>
        </p:grpSpPr>
        <p:sp>
          <p:nvSpPr>
            <p:cNvPr id="27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facturado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8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Cambios en total facturado</a:t>
              </a:r>
              <a:endParaRPr lang="es-CO" dirty="0"/>
            </a:p>
          </p:txBody>
        </p:sp>
        <p:sp>
          <p:nvSpPr>
            <p:cNvPr id="29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0" name="Google Shape;148;p17">
            <a:extLst>
              <a:ext uri="{FF2B5EF4-FFF2-40B4-BE49-F238E27FC236}">
                <a16:creationId xmlns:a16="http://schemas.microsoft.com/office/drawing/2014/main" xmlns="" id="{5F4827C2-4521-0798-10A4-96B53C91178A}"/>
              </a:ext>
            </a:extLst>
          </p:cNvPr>
          <p:cNvGrpSpPr/>
          <p:nvPr/>
        </p:nvGrpSpPr>
        <p:grpSpPr>
          <a:xfrm>
            <a:off x="1462514" y="2000134"/>
            <a:ext cx="2239793" cy="967362"/>
            <a:chOff x="682732" y="1563888"/>
            <a:chExt cx="2239793" cy="967362"/>
          </a:xfrm>
        </p:grpSpPr>
        <p:sp>
          <p:nvSpPr>
            <p:cNvPr id="31" name="Google Shape;149;p17">
              <a:extLst>
                <a:ext uri="{FF2B5EF4-FFF2-40B4-BE49-F238E27FC236}">
                  <a16:creationId xmlns:a16="http://schemas.microsoft.com/office/drawing/2014/main" xmlns="" id="{B194BCE5-FA40-E80E-0A85-B0E3F57FC411}"/>
                </a:ext>
              </a:extLst>
            </p:cNvPr>
            <p:cNvSpPr txBox="1"/>
            <p:nvPr/>
          </p:nvSpPr>
          <p:spPr>
            <a:xfrm>
              <a:off x="682732" y="1728875"/>
              <a:ext cx="22397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consumido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32" name="Google Shape;150;p17">
              <a:extLst>
                <a:ext uri="{FF2B5EF4-FFF2-40B4-BE49-F238E27FC236}">
                  <a16:creationId xmlns:a16="http://schemas.microsoft.com/office/drawing/2014/main" xmlns="" id="{45C46D60-9D5A-9B4E-2A25-96C657352A99}"/>
                </a:ext>
              </a:extLst>
            </p:cNvPr>
            <p:cNvSpPr txBox="1"/>
            <p:nvPr/>
          </p:nvSpPr>
          <p:spPr>
            <a:xfrm>
              <a:off x="710275" y="1982850"/>
              <a:ext cx="206942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ea typeface="Roboto"/>
                </a:rPr>
                <a:t>Cambios en el promedio consumido</a:t>
              </a:r>
              <a:endParaRPr lang="es-CO" dirty="0"/>
            </a:p>
          </p:txBody>
        </p:sp>
        <p:sp>
          <p:nvSpPr>
            <p:cNvPr id="33" name="Google Shape;151;p17">
              <a:extLst>
                <a:ext uri="{FF2B5EF4-FFF2-40B4-BE49-F238E27FC236}">
                  <a16:creationId xmlns:a16="http://schemas.microsoft.com/office/drawing/2014/main" xmlns="" id="{58E3DB97-030F-9B32-1563-55E9F31B474C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7" name="Google Shape;152;p17">
            <a:extLst>
              <a:ext uri="{FF2B5EF4-FFF2-40B4-BE49-F238E27FC236}">
                <a16:creationId xmlns:a16="http://schemas.microsoft.com/office/drawing/2014/main" xmlns="" id="{90E1DAB5-880D-1658-391F-4AC9FC397752}"/>
              </a:ext>
            </a:extLst>
          </p:cNvPr>
          <p:cNvGrpSpPr/>
          <p:nvPr/>
        </p:nvGrpSpPr>
        <p:grpSpPr>
          <a:xfrm>
            <a:off x="875248" y="3276546"/>
            <a:ext cx="1827784" cy="967362"/>
            <a:chOff x="710275" y="2929813"/>
            <a:chExt cx="1827784" cy="967362"/>
          </a:xfrm>
        </p:grpSpPr>
        <p:sp>
          <p:nvSpPr>
            <p:cNvPr id="38" name="Google Shape;153;p17">
              <a:extLst>
                <a:ext uri="{FF2B5EF4-FFF2-40B4-BE49-F238E27FC236}">
                  <a16:creationId xmlns:a16="http://schemas.microsoft.com/office/drawing/2014/main" xmlns="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rgbClr val="59595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39" name="Google Shape;154;p17">
              <a:extLst>
                <a:ext uri="{FF2B5EF4-FFF2-40B4-BE49-F238E27FC236}">
                  <a16:creationId xmlns:a16="http://schemas.microsoft.com/office/drawing/2014/main" xmlns="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significativos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0" name="Google Shape;155;p17">
              <a:extLst>
                <a:ext uri="{FF2B5EF4-FFF2-40B4-BE49-F238E27FC236}">
                  <a16:creationId xmlns:a16="http://schemas.microsoft.com/office/drawing/2014/main" xmlns="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" name="Google Shape;148;p17">
            <a:extLst>
              <a:ext uri="{FF2B5EF4-FFF2-40B4-BE49-F238E27FC236}">
                <a16:creationId xmlns:a16="http://schemas.microsoft.com/office/drawing/2014/main" xmlns="" id="{F8090B30-7F75-1BAA-819A-4656B86CE920}"/>
              </a:ext>
            </a:extLst>
          </p:cNvPr>
          <p:cNvGrpSpPr/>
          <p:nvPr/>
        </p:nvGrpSpPr>
        <p:grpSpPr>
          <a:xfrm>
            <a:off x="3750623" y="2000134"/>
            <a:ext cx="2170571" cy="1028143"/>
            <a:chOff x="698387" y="1563888"/>
            <a:chExt cx="2170571" cy="1028143"/>
          </a:xfrm>
        </p:grpSpPr>
        <p:sp>
          <p:nvSpPr>
            <p:cNvPr id="42" name="Google Shape;149;p17">
              <a:extLst>
                <a:ext uri="{FF2B5EF4-FFF2-40B4-BE49-F238E27FC236}">
                  <a16:creationId xmlns:a16="http://schemas.microsoft.com/office/drawing/2014/main" xmlns="" id="{2E04A859-EC0D-BB1A-C27C-24758812F0BB}"/>
                </a:ext>
              </a:extLst>
            </p:cNvPr>
            <p:cNvSpPr txBox="1"/>
            <p:nvPr/>
          </p:nvSpPr>
          <p:spPr>
            <a:xfrm>
              <a:off x="698387" y="1722897"/>
              <a:ext cx="2170571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</a:t>
              </a:r>
              <a:r>
                <a:rPr lang="es-419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factura</a:t>
              </a:r>
              <a:endParaRPr lang="es-419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43" name="Google Shape;150;p17">
              <a:extLst>
                <a:ext uri="{FF2B5EF4-FFF2-40B4-BE49-F238E27FC236}">
                  <a16:creationId xmlns:a16="http://schemas.microsoft.com/office/drawing/2014/main" xmlns="" id="{B3A62BDE-C5DC-7CA0-054F-C8CE8A25ED6B}"/>
                </a:ext>
              </a:extLst>
            </p:cNvPr>
            <p:cNvSpPr txBox="1"/>
            <p:nvPr/>
          </p:nvSpPr>
          <p:spPr>
            <a:xfrm>
              <a:off x="698387" y="2043631"/>
              <a:ext cx="174515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la factura promedio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4" name="Google Shape;151;p17">
              <a:extLst>
                <a:ext uri="{FF2B5EF4-FFF2-40B4-BE49-F238E27FC236}">
                  <a16:creationId xmlns:a16="http://schemas.microsoft.com/office/drawing/2014/main" xmlns="" id="{DB746C67-1D97-2F74-CCCF-96EC55464405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152;p17">
            <a:extLst>
              <a:ext uri="{FF2B5EF4-FFF2-40B4-BE49-F238E27FC236}">
                <a16:creationId xmlns:a16="http://schemas.microsoft.com/office/drawing/2014/main" xmlns="" id="{50CA73C6-8127-631A-5DE1-178807BC1403}"/>
              </a:ext>
            </a:extLst>
          </p:cNvPr>
          <p:cNvGrpSpPr/>
          <p:nvPr/>
        </p:nvGrpSpPr>
        <p:grpSpPr>
          <a:xfrm>
            <a:off x="2815957" y="3276546"/>
            <a:ext cx="1772700" cy="967362"/>
            <a:chOff x="710275" y="2929813"/>
            <a:chExt cx="1772700" cy="967362"/>
          </a:xfrm>
        </p:grpSpPr>
        <p:sp>
          <p:nvSpPr>
            <p:cNvPr id="46" name="Google Shape;153;p17">
              <a:extLst>
                <a:ext uri="{FF2B5EF4-FFF2-40B4-BE49-F238E27FC236}">
                  <a16:creationId xmlns:a16="http://schemas.microsoft.com/office/drawing/2014/main" xmlns="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47" name="Google Shape;154;p17">
              <a:extLst>
                <a:ext uri="{FF2B5EF4-FFF2-40B4-BE49-F238E27FC236}">
                  <a16:creationId xmlns:a16="http://schemas.microsoft.com/office/drawing/2014/main" xmlns="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total consumido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8" name="Google Shape;155;p17">
              <a:extLst>
                <a:ext uri="{FF2B5EF4-FFF2-40B4-BE49-F238E27FC236}">
                  <a16:creationId xmlns:a16="http://schemas.microsoft.com/office/drawing/2014/main" xmlns="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" name="Google Shape;148;p17">
            <a:extLst>
              <a:ext uri="{FF2B5EF4-FFF2-40B4-BE49-F238E27FC236}">
                <a16:creationId xmlns:a16="http://schemas.microsoft.com/office/drawing/2014/main" xmlns="" id="{C55952EB-D20B-AE67-2D38-CC809375CEDC}"/>
              </a:ext>
            </a:extLst>
          </p:cNvPr>
          <p:cNvGrpSpPr/>
          <p:nvPr/>
        </p:nvGrpSpPr>
        <p:grpSpPr>
          <a:xfrm>
            <a:off x="5921194" y="2000134"/>
            <a:ext cx="1772700" cy="967362"/>
            <a:chOff x="710275" y="1563888"/>
            <a:chExt cx="1772700" cy="967362"/>
          </a:xfrm>
        </p:grpSpPr>
        <p:sp>
          <p:nvSpPr>
            <p:cNvPr id="50" name="Google Shape;149;p17">
              <a:extLst>
                <a:ext uri="{FF2B5EF4-FFF2-40B4-BE49-F238E27FC236}">
                  <a16:creationId xmlns:a16="http://schemas.microsoft.com/office/drawing/2014/main" xmlns="" id="{6798F18E-99CC-08C1-7DFF-B7EFF67AF39D}"/>
                </a:ext>
              </a:extLst>
            </p:cNvPr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Tarifa </a:t>
              </a:r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promedio</a:t>
              </a:r>
            </a:p>
          </p:txBody>
        </p:sp>
        <p:sp>
          <p:nvSpPr>
            <p:cNvPr id="51" name="Google Shape;150;p17">
              <a:extLst>
                <a:ext uri="{FF2B5EF4-FFF2-40B4-BE49-F238E27FC236}">
                  <a16:creationId xmlns:a16="http://schemas.microsoft.com/office/drawing/2014/main" xmlns="" id="{848D1656-A02B-48FC-1599-B6E658D2A9BB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sym typeface="Roboto"/>
                </a:rPr>
                <a:t>Cambios en tarifa promedio</a:t>
              </a:r>
              <a:endParaRPr lang="es-ES" dirty="0"/>
            </a:p>
          </p:txBody>
        </p:sp>
        <p:sp>
          <p:nvSpPr>
            <p:cNvPr id="52" name="Google Shape;151;p17">
              <a:extLst>
                <a:ext uri="{FF2B5EF4-FFF2-40B4-BE49-F238E27FC236}">
                  <a16:creationId xmlns:a16="http://schemas.microsoft.com/office/drawing/2014/main" xmlns="" id="{E6A8DC35-E2FE-5557-E528-ED6C71F6666B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" name="Google Shape;152;p17">
            <a:extLst>
              <a:ext uri="{FF2B5EF4-FFF2-40B4-BE49-F238E27FC236}">
                <a16:creationId xmlns:a16="http://schemas.microsoft.com/office/drawing/2014/main" xmlns="" id="{B9FA2FA3-47B8-DEB9-AD21-744244FEC557}"/>
              </a:ext>
            </a:extLst>
          </p:cNvPr>
          <p:cNvGrpSpPr/>
          <p:nvPr/>
        </p:nvGrpSpPr>
        <p:grpSpPr>
          <a:xfrm>
            <a:off x="6587207" y="3276546"/>
            <a:ext cx="2213374" cy="967362"/>
            <a:chOff x="710275" y="2929813"/>
            <a:chExt cx="2213374" cy="967362"/>
          </a:xfrm>
        </p:grpSpPr>
        <p:sp>
          <p:nvSpPr>
            <p:cNvPr id="54" name="Google Shape;153;p17">
              <a:extLst>
                <a:ext uri="{FF2B5EF4-FFF2-40B4-BE49-F238E27FC236}">
                  <a16:creationId xmlns:a16="http://schemas.microsoft.com/office/drawing/2014/main" xmlns="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67" name="Google Shape;154;p17">
              <a:extLst>
                <a:ext uri="{FF2B5EF4-FFF2-40B4-BE49-F238E27FC236}">
                  <a16:creationId xmlns:a16="http://schemas.microsoft.com/office/drawing/2014/main" xmlns="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valor del consumo</a:t>
              </a:r>
              <a:endParaRPr lang="es-ES" dirty="0"/>
            </a:p>
          </p:txBody>
        </p:sp>
        <p:sp>
          <p:nvSpPr>
            <p:cNvPr id="68" name="Google Shape;155;p17">
              <a:extLst>
                <a:ext uri="{FF2B5EF4-FFF2-40B4-BE49-F238E27FC236}">
                  <a16:creationId xmlns:a16="http://schemas.microsoft.com/office/drawing/2014/main" xmlns="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16994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total retrocedió en todos los estratos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3329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160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53772" y="1448047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4570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725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48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133810" y="149327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- 8 %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97930" y="208943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133810" y="266464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- 12 %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0066" y="3238711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- 9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78501" y="3812488"/>
            <a:ext cx="70232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7" y="1041678"/>
            <a:ext cx="5137859" cy="406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3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Permanece el vinculo entre lo facturado y lo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8" y="1422985"/>
            <a:ext cx="4189764" cy="33125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574" y="1422985"/>
            <a:ext cx="4189763" cy="331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2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promedio retrocedió en todos los estratos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105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146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123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292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80121" y="1494245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- 7 %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107985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- 12 %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99621" y="264497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- 6 %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133810" y="3245359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18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109177" y="3812488"/>
            <a:ext cx="63254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21 %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71076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energía: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6" y="1041678"/>
            <a:ext cx="5114649" cy="404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0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factura promedio aumenta variadamente entre estratos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64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156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191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39" y="1493304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+ 12 %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38048" y="2096974"/>
            <a:ext cx="67403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+ 5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4" name="Google Shape;667;p29"/>
          <p:cNvSpPr/>
          <p:nvPr/>
        </p:nvSpPr>
        <p:spPr>
          <a:xfrm>
            <a:off x="7073034" y="2664016"/>
            <a:ext cx="65174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10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5" name="Google Shape;667;p29"/>
          <p:cNvSpPr/>
          <p:nvPr/>
        </p:nvSpPr>
        <p:spPr>
          <a:xfrm>
            <a:off x="7023319" y="3261451"/>
            <a:ext cx="67151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92233" y="3812488"/>
            <a:ext cx="63254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5" y="4333180"/>
            <a:ext cx="64201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paga una factura de este valor: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" y="1071069"/>
            <a:ext cx="5109631" cy="403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0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chemeClr val="dk1"/>
                </a:solidFill>
              </a:rPr>
              <a:t>Lo facturado y lo consumido van de la mano</a:t>
            </a:r>
            <a:endParaRPr lang="es-CO" dirty="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220340" y="2131075"/>
            <a:ext cx="3206977" cy="1179761"/>
            <a:chOff x="707309" y="1563888"/>
            <a:chExt cx="3368237" cy="1179761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815157"/>
              <a:ext cx="2879317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facturación media es más alta en estratos 1 y 2</a:t>
              </a:r>
              <a:endParaRPr lang="es-CO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707309" y="2195249"/>
              <a:ext cx="3368237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496 y 313 millones comparado con 19 y 3 en estratos 3 y 4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220340" y="748509"/>
            <a:ext cx="3469213" cy="1210026"/>
            <a:chOff x="712292" y="2929813"/>
            <a:chExt cx="3538580" cy="1210026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718220" y="3212406"/>
              <a:ext cx="299446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 distribución es casi igual a la del valor consumido</a:t>
              </a:r>
              <a:endParaRPr lang="es-CO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4" name="Google Shape;154;p17"/>
            <p:cNvSpPr txBox="1"/>
            <p:nvPr/>
          </p:nvSpPr>
          <p:spPr>
            <a:xfrm>
              <a:off x="712292" y="3591439"/>
              <a:ext cx="353858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MX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No hay diferencias significativas en las medidas de tendencia central de ambas variables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17" name="Google Shape;152;p17"/>
          <p:cNvGrpSpPr/>
          <p:nvPr/>
        </p:nvGrpSpPr>
        <p:grpSpPr>
          <a:xfrm>
            <a:off x="205299" y="3486274"/>
            <a:ext cx="3357473" cy="1261164"/>
            <a:chOff x="698323" y="2929813"/>
            <a:chExt cx="3357474" cy="1261164"/>
          </a:xfrm>
        </p:grpSpPr>
        <p:sp>
          <p:nvSpPr>
            <p:cNvPr id="18" name="Google Shape;153;p17"/>
            <p:cNvSpPr txBox="1"/>
            <p:nvPr/>
          </p:nvSpPr>
          <p:spPr>
            <a:xfrm>
              <a:off x="698324" y="3211392"/>
              <a:ext cx="318623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600" dirty="0" smtClean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Los valores caen drásticamente después del estrato 3</a:t>
              </a:r>
              <a:endParaRPr lang="es-CO" sz="1600" dirty="0">
                <a:solidFill>
                  <a:srgbClr val="0C79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" name="Google Shape;154;p17"/>
            <p:cNvSpPr txBox="1"/>
            <p:nvPr/>
          </p:nvSpPr>
          <p:spPr>
            <a:xfrm>
              <a:off x="698323" y="3642577"/>
              <a:ext cx="33574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chemeClr val="bg2"/>
                  </a:solidFill>
                  <a:latin typeface="Roboto"/>
                  <a:ea typeface="Roboto"/>
                  <a:cs typeface="Roboto"/>
                  <a:sym typeface="Roboto"/>
                </a:rPr>
                <a:t>Los valores facturados para estrato 4, 5 y 6 están mucho mas sesgados y concentrados que los primeros 3 estratos</a:t>
              </a:r>
              <a:endParaRPr lang="es-CO" sz="1200" dirty="0">
                <a:solidFill>
                  <a:schemeClr val="bg2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0" name="Google Shape;155;p17"/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sp>
        <p:nvSpPr>
          <p:cNvPr id="25" name="Google Shape;147;p17"/>
          <p:cNvSpPr txBox="1">
            <a:spLocks/>
          </p:cNvSpPr>
          <p:nvPr/>
        </p:nvSpPr>
        <p:spPr>
          <a:xfrm>
            <a:off x="3868284" y="578787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34" y="968630"/>
            <a:ext cx="5264468" cy="41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934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Se mantiene el aumento del kW/h respecto a 2021; los estratos 1 a 3 tienen el valor medio mas alto</a:t>
            </a:r>
            <a:endParaRPr lang="es-CO" sz="2000" dirty="0"/>
          </a:p>
        </p:txBody>
      </p: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grpSp>
        <p:nvGrpSpPr>
          <p:cNvPr id="15" name="Google Shape;347;p21"/>
          <p:cNvGrpSpPr/>
          <p:nvPr/>
        </p:nvGrpSpPr>
        <p:grpSpPr>
          <a:xfrm>
            <a:off x="0" y="3169790"/>
            <a:ext cx="3663535" cy="342053"/>
            <a:chOff x="1096599" y="3207102"/>
            <a:chExt cx="5619955" cy="342053"/>
          </a:xfrm>
        </p:grpSpPr>
        <p:sp>
          <p:nvSpPr>
            <p:cNvPr id="16" name="Google Shape;348;p21"/>
            <p:cNvSpPr/>
            <p:nvPr/>
          </p:nvSpPr>
          <p:spPr>
            <a:xfrm>
              <a:off x="2081244" y="32856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21"/>
            <p:cNvSpPr/>
            <p:nvPr/>
          </p:nvSpPr>
          <p:spPr>
            <a:xfrm>
              <a:off x="2081244" y="3258596"/>
              <a:ext cx="2155273" cy="2391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21"/>
            <p:cNvSpPr txBox="1"/>
            <p:nvPr/>
          </p:nvSpPr>
          <p:spPr>
            <a:xfrm>
              <a:off x="1096599" y="320710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352;p21"/>
            <p:cNvSpPr txBox="1"/>
            <p:nvPr/>
          </p:nvSpPr>
          <p:spPr>
            <a:xfrm>
              <a:off x="5757454" y="3220955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692</a:t>
              </a:r>
              <a:endParaRPr sz="1800" dirty="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1" name="Google Shape;354;p21"/>
          <p:cNvGrpSpPr/>
          <p:nvPr/>
        </p:nvGrpSpPr>
        <p:grpSpPr>
          <a:xfrm>
            <a:off x="0" y="2647230"/>
            <a:ext cx="3653686" cy="328200"/>
            <a:chOff x="1096599" y="2589590"/>
            <a:chExt cx="5604846" cy="328200"/>
          </a:xfrm>
        </p:grpSpPr>
        <p:sp>
          <p:nvSpPr>
            <p:cNvPr id="22" name="Google Shape;355;p21"/>
            <p:cNvSpPr/>
            <p:nvPr/>
          </p:nvSpPr>
          <p:spPr>
            <a:xfrm>
              <a:off x="2056267" y="266177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6;p21"/>
            <p:cNvSpPr/>
            <p:nvPr/>
          </p:nvSpPr>
          <p:spPr>
            <a:xfrm>
              <a:off x="2081244" y="2658429"/>
              <a:ext cx="2716358" cy="21626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8;p21"/>
            <p:cNvSpPr txBox="1"/>
            <p:nvPr/>
          </p:nvSpPr>
          <p:spPr>
            <a:xfrm>
              <a:off x="1096599" y="258959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" name="Google Shape;359;p21"/>
            <p:cNvSpPr txBox="1"/>
            <p:nvPr/>
          </p:nvSpPr>
          <p:spPr>
            <a:xfrm>
              <a:off x="5742345" y="258959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706</a:t>
              </a:r>
              <a:endParaRPr sz="1800" dirty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7" name="Google Shape;361;p21"/>
          <p:cNvGrpSpPr/>
          <p:nvPr/>
        </p:nvGrpSpPr>
        <p:grpSpPr>
          <a:xfrm>
            <a:off x="0" y="2113993"/>
            <a:ext cx="3653686" cy="343452"/>
            <a:chOff x="1096599" y="1942542"/>
            <a:chExt cx="5604846" cy="343452"/>
          </a:xfrm>
        </p:grpSpPr>
        <p:sp>
          <p:nvSpPr>
            <p:cNvPr id="28" name="Google Shape;362;p21"/>
            <p:cNvSpPr/>
            <p:nvPr/>
          </p:nvSpPr>
          <p:spPr>
            <a:xfrm>
              <a:off x="2056267" y="2027919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3;p21"/>
            <p:cNvSpPr/>
            <p:nvPr/>
          </p:nvSpPr>
          <p:spPr>
            <a:xfrm>
              <a:off x="2056267" y="2019175"/>
              <a:ext cx="3381001" cy="2186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;p21"/>
            <p:cNvSpPr txBox="1"/>
            <p:nvPr/>
          </p:nvSpPr>
          <p:spPr>
            <a:xfrm>
              <a:off x="1096599" y="194254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" name="Google Shape;366;p21"/>
            <p:cNvSpPr txBox="1"/>
            <p:nvPr/>
          </p:nvSpPr>
          <p:spPr>
            <a:xfrm>
              <a:off x="5742345" y="1957794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714</a:t>
              </a:r>
              <a:endParaRPr sz="1800" dirty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33" name="Google Shape;368;p21"/>
          <p:cNvGrpSpPr/>
          <p:nvPr/>
        </p:nvGrpSpPr>
        <p:grpSpPr>
          <a:xfrm>
            <a:off x="0" y="1625757"/>
            <a:ext cx="3650210" cy="334567"/>
            <a:chOff x="1096599" y="1325030"/>
            <a:chExt cx="5599514" cy="334567"/>
          </a:xfrm>
        </p:grpSpPr>
        <p:sp>
          <p:nvSpPr>
            <p:cNvPr id="34" name="Google Shape;369;p21"/>
            <p:cNvSpPr/>
            <p:nvPr/>
          </p:nvSpPr>
          <p:spPr>
            <a:xfrm>
              <a:off x="2056267" y="13951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0;p21"/>
            <p:cNvSpPr/>
            <p:nvPr/>
          </p:nvSpPr>
          <p:spPr>
            <a:xfrm>
              <a:off x="2081244" y="1393326"/>
              <a:ext cx="2899791" cy="23316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2;p21"/>
            <p:cNvSpPr txBox="1"/>
            <p:nvPr/>
          </p:nvSpPr>
          <p:spPr>
            <a:xfrm>
              <a:off x="1096599" y="132503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" name="Google Shape;373;p21"/>
            <p:cNvSpPr txBox="1"/>
            <p:nvPr/>
          </p:nvSpPr>
          <p:spPr>
            <a:xfrm>
              <a:off x="5737013" y="1331397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710</a:t>
              </a:r>
              <a:endParaRPr sz="18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" name="Google Shape;375;p21"/>
          <p:cNvGrpSpPr/>
          <p:nvPr/>
        </p:nvGrpSpPr>
        <p:grpSpPr>
          <a:xfrm>
            <a:off x="1" y="3664213"/>
            <a:ext cx="3673317" cy="374876"/>
            <a:chOff x="1096599" y="3805653"/>
            <a:chExt cx="5634961" cy="374876"/>
          </a:xfrm>
        </p:grpSpPr>
        <p:sp>
          <p:nvSpPr>
            <p:cNvPr id="40" name="Google Shape;376;p21"/>
            <p:cNvSpPr/>
            <p:nvPr/>
          </p:nvSpPr>
          <p:spPr>
            <a:xfrm>
              <a:off x="2056265" y="3917900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7;p21"/>
            <p:cNvSpPr/>
            <p:nvPr/>
          </p:nvSpPr>
          <p:spPr>
            <a:xfrm>
              <a:off x="2081244" y="3906474"/>
              <a:ext cx="838882" cy="21212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3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380;p21"/>
            <p:cNvSpPr txBox="1"/>
            <p:nvPr/>
          </p:nvSpPr>
          <p:spPr>
            <a:xfrm>
              <a:off x="5772460" y="3852329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675</a:t>
              </a:r>
              <a:endParaRPr sz="1800" dirty="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47" name="Google Shape;375;p21"/>
          <p:cNvGrpSpPr/>
          <p:nvPr/>
        </p:nvGrpSpPr>
        <p:grpSpPr>
          <a:xfrm>
            <a:off x="1" y="4174218"/>
            <a:ext cx="3692949" cy="376697"/>
            <a:chOff x="1096599" y="3805653"/>
            <a:chExt cx="5665077" cy="376697"/>
          </a:xfrm>
        </p:grpSpPr>
        <p:sp>
          <p:nvSpPr>
            <p:cNvPr id="48" name="Google Shape;376;p21"/>
            <p:cNvSpPr/>
            <p:nvPr/>
          </p:nvSpPr>
          <p:spPr>
            <a:xfrm>
              <a:off x="2056265" y="3924595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7;p21"/>
            <p:cNvSpPr/>
            <p:nvPr/>
          </p:nvSpPr>
          <p:spPr>
            <a:xfrm>
              <a:off x="2056267" y="3918725"/>
              <a:ext cx="863857" cy="206570"/>
            </a:xfrm>
            <a:prstGeom prst="roundRect">
              <a:avLst>
                <a:gd name="adj" fmla="val 50000"/>
              </a:avLst>
            </a:prstGeom>
            <a:solidFill>
              <a:srgbClr val="9EA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1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sz="1700" dirty="0">
                <a:solidFill>
                  <a:schemeClr val="accent6">
                    <a:lumMod val="25000"/>
                    <a:lumOff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380;p21"/>
            <p:cNvSpPr txBox="1"/>
            <p:nvPr/>
          </p:nvSpPr>
          <p:spPr>
            <a:xfrm>
              <a:off x="5802576" y="385415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675</a:t>
              </a:r>
              <a:endParaRPr sz="1800" dirty="0">
                <a:solidFill>
                  <a:schemeClr val="accent6">
                    <a:lumMod val="25000"/>
                    <a:lumOff val="7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" name="Rectángulo 4"/>
          <p:cNvSpPr/>
          <p:nvPr/>
        </p:nvSpPr>
        <p:spPr>
          <a:xfrm>
            <a:off x="35457" y="1030578"/>
            <a:ext cx="3467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Valor en $ del </a:t>
            </a:r>
            <a:r>
              <a:rPr lang="es-CO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kW/h medio según estrato: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399" y="957669"/>
            <a:ext cx="5212408" cy="4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8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4"/>
          <p:cNvGrpSpPr/>
          <p:nvPr/>
        </p:nvGrpSpPr>
        <p:grpSpPr>
          <a:xfrm>
            <a:off x="3971148" y="796761"/>
            <a:ext cx="3247414" cy="905021"/>
            <a:chOff x="2273150" y="3489925"/>
            <a:chExt cx="2327195" cy="989825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0"/>
              <a:ext cx="2327195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con mas de 9756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 (C5)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26" name="Google Shape;448;p24"/>
          <p:cNvGrpSpPr/>
          <p:nvPr/>
        </p:nvGrpSpPr>
        <p:grpSpPr>
          <a:xfrm>
            <a:off x="2406197" y="481040"/>
            <a:ext cx="1165015" cy="1166551"/>
            <a:chOff x="4935067" y="3073379"/>
            <a:chExt cx="1244039" cy="1244039"/>
          </a:xfrm>
        </p:grpSpPr>
        <p:sp>
          <p:nvSpPr>
            <p:cNvPr id="27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28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23" name="Google Shape;148;p17"/>
          <p:cNvGrpSpPr/>
          <p:nvPr/>
        </p:nvGrpSpPr>
        <p:grpSpPr>
          <a:xfrm>
            <a:off x="4701582" y="3276546"/>
            <a:ext cx="1772700" cy="1017183"/>
            <a:chOff x="710275" y="1563888"/>
            <a:chExt cx="1772700" cy="1017183"/>
          </a:xfrm>
        </p:grpSpPr>
        <p:sp>
          <p:nvSpPr>
            <p:cNvPr id="24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facturado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5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Cambios en total facturado</a:t>
              </a:r>
              <a:endParaRPr lang="es-CO" dirty="0"/>
            </a:p>
          </p:txBody>
        </p:sp>
        <p:sp>
          <p:nvSpPr>
            <p:cNvPr id="29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0" name="Google Shape;148;p17">
            <a:extLst>
              <a:ext uri="{FF2B5EF4-FFF2-40B4-BE49-F238E27FC236}">
                <a16:creationId xmlns:a16="http://schemas.microsoft.com/office/drawing/2014/main" xmlns="" id="{5F4827C2-4521-0798-10A4-96B53C91178A}"/>
              </a:ext>
            </a:extLst>
          </p:cNvPr>
          <p:cNvGrpSpPr/>
          <p:nvPr/>
        </p:nvGrpSpPr>
        <p:grpSpPr>
          <a:xfrm>
            <a:off x="1462514" y="2000134"/>
            <a:ext cx="2239793" cy="967362"/>
            <a:chOff x="682732" y="1563888"/>
            <a:chExt cx="2239793" cy="967362"/>
          </a:xfrm>
        </p:grpSpPr>
        <p:sp>
          <p:nvSpPr>
            <p:cNvPr id="31" name="Google Shape;149;p17">
              <a:extLst>
                <a:ext uri="{FF2B5EF4-FFF2-40B4-BE49-F238E27FC236}">
                  <a16:creationId xmlns:a16="http://schemas.microsoft.com/office/drawing/2014/main" xmlns="" id="{B194BCE5-FA40-E80E-0A85-B0E3F57FC411}"/>
                </a:ext>
              </a:extLst>
            </p:cNvPr>
            <p:cNvSpPr txBox="1"/>
            <p:nvPr/>
          </p:nvSpPr>
          <p:spPr>
            <a:xfrm>
              <a:off x="682732" y="1728875"/>
              <a:ext cx="2239793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consumido</a:t>
              </a:r>
              <a:endParaRPr lang="es-CO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32" name="Google Shape;150;p17">
              <a:extLst>
                <a:ext uri="{FF2B5EF4-FFF2-40B4-BE49-F238E27FC236}">
                  <a16:creationId xmlns:a16="http://schemas.microsoft.com/office/drawing/2014/main" xmlns="" id="{45C46D60-9D5A-9B4E-2A25-96C657352A99}"/>
                </a:ext>
              </a:extLst>
            </p:cNvPr>
            <p:cNvSpPr txBox="1"/>
            <p:nvPr/>
          </p:nvSpPr>
          <p:spPr>
            <a:xfrm>
              <a:off x="710275" y="1982850"/>
              <a:ext cx="206942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CO" sz="1200" dirty="0" smtClean="0">
                  <a:solidFill>
                    <a:srgbClr val="434343"/>
                  </a:solidFill>
                  <a:ea typeface="Roboto"/>
                </a:rPr>
                <a:t>Cambios en el promedio consumido</a:t>
              </a:r>
              <a:endParaRPr lang="es-CO" dirty="0"/>
            </a:p>
          </p:txBody>
        </p:sp>
        <p:sp>
          <p:nvSpPr>
            <p:cNvPr id="33" name="Google Shape;151;p17">
              <a:extLst>
                <a:ext uri="{FF2B5EF4-FFF2-40B4-BE49-F238E27FC236}">
                  <a16:creationId xmlns:a16="http://schemas.microsoft.com/office/drawing/2014/main" xmlns="" id="{58E3DB97-030F-9B32-1563-55E9F31B474C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37" name="Google Shape;152;p17">
            <a:extLst>
              <a:ext uri="{FF2B5EF4-FFF2-40B4-BE49-F238E27FC236}">
                <a16:creationId xmlns:a16="http://schemas.microsoft.com/office/drawing/2014/main" xmlns="" id="{90E1DAB5-880D-1658-391F-4AC9FC397752}"/>
              </a:ext>
            </a:extLst>
          </p:cNvPr>
          <p:cNvGrpSpPr/>
          <p:nvPr/>
        </p:nvGrpSpPr>
        <p:grpSpPr>
          <a:xfrm>
            <a:off x="875248" y="3276546"/>
            <a:ext cx="1827784" cy="967362"/>
            <a:chOff x="710275" y="2929813"/>
            <a:chExt cx="1827784" cy="967362"/>
          </a:xfrm>
        </p:grpSpPr>
        <p:sp>
          <p:nvSpPr>
            <p:cNvPr id="38" name="Google Shape;153;p17">
              <a:extLst>
                <a:ext uri="{FF2B5EF4-FFF2-40B4-BE49-F238E27FC236}">
                  <a16:creationId xmlns:a16="http://schemas.microsoft.com/office/drawing/2014/main" xmlns="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rgbClr val="59595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39" name="Google Shape;154;p17">
              <a:extLst>
                <a:ext uri="{FF2B5EF4-FFF2-40B4-BE49-F238E27FC236}">
                  <a16:creationId xmlns:a16="http://schemas.microsoft.com/office/drawing/2014/main" xmlns="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</a:rPr>
                <a:t>Sin cambios significativos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0" name="Google Shape;155;p17">
              <a:extLst>
                <a:ext uri="{FF2B5EF4-FFF2-40B4-BE49-F238E27FC236}">
                  <a16:creationId xmlns:a16="http://schemas.microsoft.com/office/drawing/2014/main" xmlns="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" name="Google Shape;148;p17">
            <a:extLst>
              <a:ext uri="{FF2B5EF4-FFF2-40B4-BE49-F238E27FC236}">
                <a16:creationId xmlns:a16="http://schemas.microsoft.com/office/drawing/2014/main" xmlns="" id="{F8090B30-7F75-1BAA-819A-4656B86CE920}"/>
              </a:ext>
            </a:extLst>
          </p:cNvPr>
          <p:cNvGrpSpPr/>
          <p:nvPr/>
        </p:nvGrpSpPr>
        <p:grpSpPr>
          <a:xfrm>
            <a:off x="3750623" y="2000134"/>
            <a:ext cx="2170571" cy="1028143"/>
            <a:chOff x="698387" y="1563888"/>
            <a:chExt cx="2170571" cy="1028143"/>
          </a:xfrm>
        </p:grpSpPr>
        <p:sp>
          <p:nvSpPr>
            <p:cNvPr id="42" name="Google Shape;149;p17">
              <a:extLst>
                <a:ext uri="{FF2B5EF4-FFF2-40B4-BE49-F238E27FC236}">
                  <a16:creationId xmlns:a16="http://schemas.microsoft.com/office/drawing/2014/main" xmlns="" id="{2E04A859-EC0D-BB1A-C27C-24758812F0BB}"/>
                </a:ext>
              </a:extLst>
            </p:cNvPr>
            <p:cNvSpPr txBox="1"/>
            <p:nvPr/>
          </p:nvSpPr>
          <p:spPr>
            <a:xfrm>
              <a:off x="698387" y="1722897"/>
              <a:ext cx="2170571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Promedio </a:t>
              </a:r>
              <a:r>
                <a:rPr lang="es-419" sz="1700" dirty="0" smtClean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factura</a:t>
              </a:r>
              <a:endParaRPr lang="es-419" sz="1700" dirty="0">
                <a:solidFill>
                  <a:srgbClr val="00D4F0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43" name="Google Shape;150;p17">
              <a:extLst>
                <a:ext uri="{FF2B5EF4-FFF2-40B4-BE49-F238E27FC236}">
                  <a16:creationId xmlns:a16="http://schemas.microsoft.com/office/drawing/2014/main" xmlns="" id="{B3A62BDE-C5DC-7CA0-054F-C8CE8A25ED6B}"/>
                </a:ext>
              </a:extLst>
            </p:cNvPr>
            <p:cNvSpPr txBox="1"/>
            <p:nvPr/>
          </p:nvSpPr>
          <p:spPr>
            <a:xfrm>
              <a:off x="698387" y="2043631"/>
              <a:ext cx="1745158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la factura promedio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4" name="Google Shape;151;p17">
              <a:extLst>
                <a:ext uri="{FF2B5EF4-FFF2-40B4-BE49-F238E27FC236}">
                  <a16:creationId xmlns:a16="http://schemas.microsoft.com/office/drawing/2014/main" xmlns="" id="{DB746C67-1D97-2F74-CCCF-96EC55464405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152;p17">
            <a:extLst>
              <a:ext uri="{FF2B5EF4-FFF2-40B4-BE49-F238E27FC236}">
                <a16:creationId xmlns:a16="http://schemas.microsoft.com/office/drawing/2014/main" xmlns="" id="{50CA73C6-8127-631A-5DE1-178807BC1403}"/>
              </a:ext>
            </a:extLst>
          </p:cNvPr>
          <p:cNvGrpSpPr/>
          <p:nvPr/>
        </p:nvGrpSpPr>
        <p:grpSpPr>
          <a:xfrm>
            <a:off x="2815957" y="3276546"/>
            <a:ext cx="1772700" cy="967362"/>
            <a:chOff x="710275" y="2929813"/>
            <a:chExt cx="1772700" cy="967362"/>
          </a:xfrm>
        </p:grpSpPr>
        <p:sp>
          <p:nvSpPr>
            <p:cNvPr id="46" name="Google Shape;153;p17">
              <a:extLst>
                <a:ext uri="{FF2B5EF4-FFF2-40B4-BE49-F238E27FC236}">
                  <a16:creationId xmlns:a16="http://schemas.microsoft.com/office/drawing/2014/main" xmlns="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47" name="Google Shape;154;p17">
              <a:extLst>
                <a:ext uri="{FF2B5EF4-FFF2-40B4-BE49-F238E27FC236}">
                  <a16:creationId xmlns:a16="http://schemas.microsoft.com/office/drawing/2014/main" xmlns="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total consumido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48" name="Google Shape;155;p17">
              <a:extLst>
                <a:ext uri="{FF2B5EF4-FFF2-40B4-BE49-F238E27FC236}">
                  <a16:creationId xmlns:a16="http://schemas.microsoft.com/office/drawing/2014/main" xmlns="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" name="Google Shape;148;p17">
            <a:extLst>
              <a:ext uri="{FF2B5EF4-FFF2-40B4-BE49-F238E27FC236}">
                <a16:creationId xmlns:a16="http://schemas.microsoft.com/office/drawing/2014/main" xmlns="" id="{C55952EB-D20B-AE67-2D38-CC809375CEDC}"/>
              </a:ext>
            </a:extLst>
          </p:cNvPr>
          <p:cNvGrpSpPr/>
          <p:nvPr/>
        </p:nvGrpSpPr>
        <p:grpSpPr>
          <a:xfrm>
            <a:off x="5921194" y="2000134"/>
            <a:ext cx="1772700" cy="967362"/>
            <a:chOff x="710275" y="1563888"/>
            <a:chExt cx="1772700" cy="967362"/>
          </a:xfrm>
        </p:grpSpPr>
        <p:sp>
          <p:nvSpPr>
            <p:cNvPr id="50" name="Google Shape;149;p17">
              <a:extLst>
                <a:ext uri="{FF2B5EF4-FFF2-40B4-BE49-F238E27FC236}">
                  <a16:creationId xmlns:a16="http://schemas.microsoft.com/office/drawing/2014/main" xmlns="" id="{6798F18E-99CC-08C1-7DFF-B7EFF67AF39D}"/>
                </a:ext>
              </a:extLst>
            </p:cNvPr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Tarifa </a:t>
              </a:r>
              <a:r>
                <a:rPr lang="es-419" sz="1700" dirty="0">
                  <a:solidFill>
                    <a:srgbClr val="00D4F0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promedio</a:t>
              </a:r>
            </a:p>
          </p:txBody>
        </p:sp>
        <p:sp>
          <p:nvSpPr>
            <p:cNvPr id="51" name="Google Shape;150;p17">
              <a:extLst>
                <a:ext uri="{FF2B5EF4-FFF2-40B4-BE49-F238E27FC236}">
                  <a16:creationId xmlns:a16="http://schemas.microsoft.com/office/drawing/2014/main" xmlns="" id="{848D1656-A02B-48FC-1599-B6E658D2A9BB}"/>
                </a:ext>
              </a:extLst>
            </p:cNvPr>
            <p:cNvSpPr txBox="1"/>
            <p:nvPr/>
          </p:nvSpPr>
          <p:spPr>
            <a:xfrm>
              <a:off x="710275" y="1982850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sym typeface="Roboto"/>
                </a:rPr>
                <a:t>Cambios en tarifa promedio</a:t>
              </a:r>
              <a:endParaRPr lang="es-ES" dirty="0"/>
            </a:p>
          </p:txBody>
        </p:sp>
        <p:sp>
          <p:nvSpPr>
            <p:cNvPr id="52" name="Google Shape;151;p17">
              <a:extLst>
                <a:ext uri="{FF2B5EF4-FFF2-40B4-BE49-F238E27FC236}">
                  <a16:creationId xmlns:a16="http://schemas.microsoft.com/office/drawing/2014/main" xmlns="" id="{E6A8DC35-E2FE-5557-E528-ED6C71F6666B}"/>
                </a:ext>
              </a:extLst>
            </p:cNvPr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" name="Google Shape;152;p17">
            <a:extLst>
              <a:ext uri="{FF2B5EF4-FFF2-40B4-BE49-F238E27FC236}">
                <a16:creationId xmlns:a16="http://schemas.microsoft.com/office/drawing/2014/main" xmlns="" id="{B9FA2FA3-47B8-DEB9-AD21-744244FEC557}"/>
              </a:ext>
            </a:extLst>
          </p:cNvPr>
          <p:cNvGrpSpPr/>
          <p:nvPr/>
        </p:nvGrpSpPr>
        <p:grpSpPr>
          <a:xfrm>
            <a:off x="6587207" y="3276546"/>
            <a:ext cx="2213374" cy="967362"/>
            <a:chOff x="710275" y="2929813"/>
            <a:chExt cx="2213374" cy="967362"/>
          </a:xfrm>
        </p:grpSpPr>
        <p:sp>
          <p:nvSpPr>
            <p:cNvPr id="54" name="Google Shape;153;p17">
              <a:extLst>
                <a:ext uri="{FF2B5EF4-FFF2-40B4-BE49-F238E27FC236}">
                  <a16:creationId xmlns:a16="http://schemas.microsoft.com/office/drawing/2014/main" xmlns="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67" name="Google Shape;154;p17">
              <a:extLst>
                <a:ext uri="{FF2B5EF4-FFF2-40B4-BE49-F238E27FC236}">
                  <a16:creationId xmlns:a16="http://schemas.microsoft.com/office/drawing/2014/main" xmlns="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Cambios en valor del consumo</a:t>
              </a:r>
              <a:endParaRPr lang="es-ES" dirty="0"/>
            </a:p>
          </p:txBody>
        </p:sp>
        <p:sp>
          <p:nvSpPr>
            <p:cNvPr id="68" name="Google Shape;155;p17">
              <a:extLst>
                <a:ext uri="{FF2B5EF4-FFF2-40B4-BE49-F238E27FC236}">
                  <a16:creationId xmlns:a16="http://schemas.microsoft.com/office/drawing/2014/main" xmlns="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31846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caída del consumo total se evidencia aun mas en municipios grandes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>
                <a:solidFill>
                  <a:schemeClr val="dk1"/>
                </a:solidFill>
              </a:rPr>
              <a:t>Consumo total por </a:t>
            </a:r>
            <a:r>
              <a:rPr lang="es-MX" sz="1200" b="1" dirty="0" smtClean="0">
                <a:solidFill>
                  <a:schemeClr val="dk1"/>
                </a:solidFill>
              </a:rPr>
              <a:t>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26,804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8,398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43717" y="1448047"/>
            <a:ext cx="3351109" cy="374100"/>
            <a:chOff x="4950195" y="1239414"/>
            <a:chExt cx="2867792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50195" y="1239414"/>
              <a:ext cx="698764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20,440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21,238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3,868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3,143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mW/h</a:t>
            </a:r>
          </a:p>
        </p:txBody>
      </p:sp>
      <p:sp>
        <p:nvSpPr>
          <p:cNvPr id="62" name="Google Shape;667;p29"/>
          <p:cNvSpPr/>
          <p:nvPr/>
        </p:nvSpPr>
        <p:spPr>
          <a:xfrm>
            <a:off x="7133810" y="1493270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- 23 %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97930" y="208943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- 18 %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133810" y="266464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- 14 %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070066" y="3238711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78501" y="3812488"/>
            <a:ext cx="70232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68072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23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municipio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promedio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energía por estrato: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7" y="924543"/>
            <a:ext cx="5177392" cy="409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1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381065" y="70737"/>
            <a:ext cx="8600374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>
                <a:solidFill>
                  <a:schemeClr val="dk1"/>
                </a:solidFill>
              </a:rPr>
              <a:t>Permanece el vinculo entre lo facturado y lo consumido</a:t>
            </a:r>
            <a:endParaRPr lang="es-CO" sz="2000" dirty="0"/>
          </a:p>
        </p:txBody>
      </p:sp>
      <p:sp>
        <p:nvSpPr>
          <p:cNvPr id="25" name="Google Shape;147;p17"/>
          <p:cNvSpPr txBox="1">
            <a:spLocks/>
          </p:cNvSpPr>
          <p:nvPr/>
        </p:nvSpPr>
        <p:spPr>
          <a:xfrm>
            <a:off x="138546" y="701873"/>
            <a:ext cx="51605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CO" sz="1200" b="1" dirty="0" smtClean="0">
                <a:solidFill>
                  <a:schemeClr val="dk1"/>
                </a:solidFill>
              </a:rPr>
              <a:t>Total facturado por estrato</a:t>
            </a:r>
            <a:endParaRPr lang="es-CO" sz="1200" b="1" dirty="0"/>
          </a:p>
        </p:txBody>
      </p:sp>
      <p:sp>
        <p:nvSpPr>
          <p:cNvPr id="21" name="Google Shape;147;p17"/>
          <p:cNvSpPr txBox="1">
            <a:spLocks/>
          </p:cNvSpPr>
          <p:nvPr/>
        </p:nvSpPr>
        <p:spPr>
          <a:xfrm>
            <a:off x="3969727" y="701873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Valor monetario de consumo por estrato</a:t>
            </a:r>
            <a:endParaRPr lang="es-CO" sz="1200" b="1" dirty="0"/>
          </a:p>
        </p:txBody>
      </p:sp>
      <p:sp>
        <p:nvSpPr>
          <p:cNvPr id="23" name="Google Shape;147;p17"/>
          <p:cNvSpPr txBox="1">
            <a:spLocks/>
          </p:cNvSpPr>
          <p:nvPr/>
        </p:nvSpPr>
        <p:spPr>
          <a:xfrm>
            <a:off x="4241052" y="2378273"/>
            <a:ext cx="71351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1200" b="1" dirty="0" smtClean="0"/>
              <a:t>Vs.</a:t>
            </a:r>
            <a:endParaRPr lang="es-CO" sz="1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243" y="1182922"/>
            <a:ext cx="4241052" cy="335310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7" y="1182922"/>
            <a:ext cx="4241052" cy="335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9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El consumo promedio retrocedió en todos los estratos, pero mas en 1 y 2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Consumo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128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162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108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140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256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361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W/h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80121" y="1494245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- 8 %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107985" y="2096974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- 8 %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" name="Google Shape;667;p29"/>
          <p:cNvSpPr/>
          <p:nvPr/>
        </p:nvSpPr>
        <p:spPr>
          <a:xfrm>
            <a:off x="7099621" y="2644975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- 5 %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" name="Google Shape;667;p29"/>
          <p:cNvSpPr/>
          <p:nvPr/>
        </p:nvSpPr>
        <p:spPr>
          <a:xfrm>
            <a:off x="7133810" y="3245359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- 7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109177" y="3812488"/>
            <a:ext cx="63254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6 %</a:t>
            </a:r>
            <a:endParaRPr lang="es-CO" sz="1100" dirty="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" name="Google Shape;667;p29"/>
          <p:cNvSpPr/>
          <p:nvPr/>
        </p:nvSpPr>
        <p:spPr>
          <a:xfrm>
            <a:off x="7070066" y="4333180"/>
            <a:ext cx="71076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- 3</a:t>
            </a:r>
            <a:r>
              <a:rPr lang="es-CO" sz="1100" dirty="0" smtClean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CO" sz="11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consume </a:t>
            </a:r>
            <a:r>
              <a:rPr lang="es-CO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esta cantidad de </a:t>
            </a: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energía: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" y="963637"/>
            <a:ext cx="5286753" cy="417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>
            <a:spLocks noGrp="1"/>
          </p:cNvSpPr>
          <p:nvPr>
            <p:ph type="title"/>
          </p:nvPr>
        </p:nvSpPr>
        <p:spPr>
          <a:xfrm>
            <a:off x="105262" y="107575"/>
            <a:ext cx="897103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La factura promedio aumenta variadamente entre estratos</a:t>
            </a:r>
            <a:endParaRPr lang="es-CO" sz="2000" dirty="0"/>
          </a:p>
        </p:txBody>
      </p:sp>
      <p:sp>
        <p:nvSpPr>
          <p:cNvPr id="40" name="Google Shape;147;p17"/>
          <p:cNvSpPr txBox="1">
            <a:spLocks/>
          </p:cNvSpPr>
          <p:nvPr/>
        </p:nvSpPr>
        <p:spPr>
          <a:xfrm>
            <a:off x="231882" y="560478"/>
            <a:ext cx="503147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MX" sz="1200" b="1" dirty="0" smtClean="0">
                <a:solidFill>
                  <a:schemeClr val="dk1"/>
                </a:solidFill>
              </a:rPr>
              <a:t>Factura promedio por estrato</a:t>
            </a:r>
            <a:endParaRPr lang="es-MX" sz="1200" b="1" dirty="0"/>
          </a:p>
        </p:txBody>
      </p:sp>
      <p:grpSp>
        <p:nvGrpSpPr>
          <p:cNvPr id="33" name="Google Shape;661;p29"/>
          <p:cNvGrpSpPr/>
          <p:nvPr/>
        </p:nvGrpSpPr>
        <p:grpSpPr>
          <a:xfrm>
            <a:off x="5543717" y="2047045"/>
            <a:ext cx="3315784" cy="374100"/>
            <a:chOff x="4915413" y="1795296"/>
            <a:chExt cx="2880620" cy="374100"/>
          </a:xfrm>
        </p:grpSpPr>
        <p:sp>
          <p:nvSpPr>
            <p:cNvPr id="38" name="Google Shape;663;p29"/>
            <p:cNvSpPr/>
            <p:nvPr/>
          </p:nvSpPr>
          <p:spPr>
            <a:xfrm>
              <a:off x="5554059" y="1832196"/>
              <a:ext cx="2241974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9" name="Google Shape;664;p29"/>
            <p:cNvSpPr/>
            <p:nvPr/>
          </p:nvSpPr>
          <p:spPr>
            <a:xfrm>
              <a:off x="4915413" y="1795296"/>
              <a:ext cx="711592" cy="374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90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1" name="Google Shape;665;p29"/>
          <p:cNvGrpSpPr/>
          <p:nvPr/>
        </p:nvGrpSpPr>
        <p:grpSpPr>
          <a:xfrm>
            <a:off x="5567681" y="3179947"/>
            <a:ext cx="3292394" cy="374100"/>
            <a:chOff x="5294720" y="2985581"/>
            <a:chExt cx="2860300" cy="374100"/>
          </a:xfrm>
        </p:grpSpPr>
        <p:sp>
          <p:nvSpPr>
            <p:cNvPr id="42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4</a:t>
              </a:r>
            </a:p>
          </p:txBody>
        </p:sp>
        <p:sp>
          <p:nvSpPr>
            <p:cNvPr id="43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113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4" name="Google Shape;669;p29"/>
          <p:cNvGrpSpPr/>
          <p:nvPr/>
        </p:nvGrpSpPr>
        <p:grpSpPr>
          <a:xfrm>
            <a:off x="5539783" y="1447720"/>
            <a:ext cx="3341054" cy="374100"/>
            <a:chOff x="4915413" y="1239414"/>
            <a:chExt cx="2902574" cy="374100"/>
          </a:xfrm>
        </p:grpSpPr>
        <p:sp>
          <p:nvSpPr>
            <p:cNvPr id="45" name="Google Shape;671;p29"/>
            <p:cNvSpPr/>
            <p:nvPr/>
          </p:nvSpPr>
          <p:spPr>
            <a:xfrm>
              <a:off x="5182509" y="1270708"/>
              <a:ext cx="2635478" cy="30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1</a:t>
              </a:r>
            </a:p>
          </p:txBody>
        </p:sp>
        <p:sp>
          <p:nvSpPr>
            <p:cNvPr id="46" name="Google Shape;672;p29"/>
            <p:cNvSpPr/>
            <p:nvPr/>
          </p:nvSpPr>
          <p:spPr>
            <a:xfrm>
              <a:off x="4915413" y="1239414"/>
              <a:ext cx="733546" cy="374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76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47" name="Google Shape;673;p29"/>
          <p:cNvGrpSpPr/>
          <p:nvPr/>
        </p:nvGrpSpPr>
        <p:grpSpPr>
          <a:xfrm>
            <a:off x="5567681" y="2597143"/>
            <a:ext cx="3292394" cy="374100"/>
            <a:chOff x="5247306" y="2397997"/>
            <a:chExt cx="2860300" cy="374100"/>
          </a:xfrm>
        </p:grpSpPr>
        <p:sp>
          <p:nvSpPr>
            <p:cNvPr id="48" name="Google Shape;675;p29"/>
            <p:cNvSpPr/>
            <p:nvPr/>
          </p:nvSpPr>
          <p:spPr>
            <a:xfrm>
              <a:off x="5770806" y="2432800"/>
              <a:ext cx="23368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3</a:t>
              </a:r>
            </a:p>
          </p:txBody>
        </p:sp>
        <p:sp>
          <p:nvSpPr>
            <p:cNvPr id="49" name="Google Shape;676;p29"/>
            <p:cNvSpPr/>
            <p:nvPr/>
          </p:nvSpPr>
          <p:spPr>
            <a:xfrm>
              <a:off x="5247306" y="2397997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97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0" name="Google Shape;665;p29"/>
          <p:cNvGrpSpPr/>
          <p:nvPr/>
        </p:nvGrpSpPr>
        <p:grpSpPr>
          <a:xfrm>
            <a:off x="5567681" y="3761290"/>
            <a:ext cx="3292394" cy="374100"/>
            <a:chOff x="5294720" y="2985581"/>
            <a:chExt cx="2860300" cy="374100"/>
          </a:xfrm>
        </p:grpSpPr>
        <p:sp>
          <p:nvSpPr>
            <p:cNvPr id="51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5</a:t>
              </a:r>
              <a:endParaRPr lang="es-CO" dirty="0">
                <a:solidFill>
                  <a:srgbClr val="3C3C3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173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3" name="Google Shape;665;p29"/>
          <p:cNvGrpSpPr/>
          <p:nvPr/>
        </p:nvGrpSpPr>
        <p:grpSpPr>
          <a:xfrm>
            <a:off x="5567681" y="4278580"/>
            <a:ext cx="3292394" cy="374100"/>
            <a:chOff x="5294720" y="2985581"/>
            <a:chExt cx="2860300" cy="374100"/>
          </a:xfrm>
        </p:grpSpPr>
        <p:sp>
          <p:nvSpPr>
            <p:cNvPr id="54" name="Google Shape;667;p29"/>
            <p:cNvSpPr/>
            <p:nvPr/>
          </p:nvSpPr>
          <p:spPr>
            <a:xfrm>
              <a:off x="5964038" y="3018287"/>
              <a:ext cx="2190982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3C3C3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6</a:t>
              </a:r>
            </a:p>
          </p:txBody>
        </p:sp>
        <p:sp>
          <p:nvSpPr>
            <p:cNvPr id="55" name="Google Shape;668;p29"/>
            <p:cNvSpPr/>
            <p:nvPr/>
          </p:nvSpPr>
          <p:spPr>
            <a:xfrm>
              <a:off x="5294720" y="2985581"/>
              <a:ext cx="691272" cy="3741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 smtClean="0">
                  <a:solidFill>
                    <a:srgbClr val="FFFFFF"/>
                  </a:solidFill>
                  <a:latin typeface="Fira Sans Extra Condensed Light"/>
                  <a:ea typeface="Fira Sans Extra Condensed Light"/>
                  <a:cs typeface="Fira Sans Extra Condensed Light"/>
                  <a:sym typeface="Fira Sans Extra Condensed Light"/>
                </a:rPr>
                <a:t>249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sp>
        <p:nvSpPr>
          <p:cNvPr id="56" name="Google Shape;667;p29"/>
          <p:cNvSpPr/>
          <p:nvPr/>
        </p:nvSpPr>
        <p:spPr>
          <a:xfrm>
            <a:off x="6393418" y="1488706"/>
            <a:ext cx="6169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667;p29"/>
          <p:cNvSpPr/>
          <p:nvPr/>
        </p:nvSpPr>
        <p:spPr>
          <a:xfrm>
            <a:off x="6393418" y="210576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667;p29"/>
          <p:cNvSpPr/>
          <p:nvPr/>
        </p:nvSpPr>
        <p:spPr>
          <a:xfrm>
            <a:off x="6393418" y="2645213"/>
            <a:ext cx="6169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667;p29"/>
          <p:cNvSpPr/>
          <p:nvPr/>
        </p:nvSpPr>
        <p:spPr>
          <a:xfrm>
            <a:off x="6393416" y="3238711"/>
            <a:ext cx="61698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67;p29"/>
          <p:cNvSpPr/>
          <p:nvPr/>
        </p:nvSpPr>
        <p:spPr>
          <a:xfrm>
            <a:off x="6407488" y="3805321"/>
            <a:ext cx="60291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Google Shape;667;p29"/>
          <p:cNvSpPr/>
          <p:nvPr/>
        </p:nvSpPr>
        <p:spPr>
          <a:xfrm>
            <a:off x="6407489" y="4355073"/>
            <a:ext cx="60291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CO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 </a:t>
            </a:r>
            <a:r>
              <a:rPr lang="es-CO" sz="11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</a:t>
            </a:r>
            <a:endParaRPr lang="es-CO"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67;p29"/>
          <p:cNvSpPr/>
          <p:nvPr/>
        </p:nvSpPr>
        <p:spPr>
          <a:xfrm>
            <a:off x="7055539" y="1493304"/>
            <a:ext cx="63151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+ 10 %</a:t>
            </a:r>
            <a:endParaRPr lang="es-CO" sz="11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667;p29"/>
          <p:cNvSpPr/>
          <p:nvPr/>
        </p:nvSpPr>
        <p:spPr>
          <a:xfrm>
            <a:off x="7038048" y="2096974"/>
            <a:ext cx="67403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4" name="Google Shape;667;p29"/>
          <p:cNvSpPr/>
          <p:nvPr/>
        </p:nvSpPr>
        <p:spPr>
          <a:xfrm>
            <a:off x="7073034" y="2664016"/>
            <a:ext cx="65174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6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5" name="Google Shape;667;p29"/>
          <p:cNvSpPr/>
          <p:nvPr/>
        </p:nvSpPr>
        <p:spPr>
          <a:xfrm>
            <a:off x="7023319" y="3261451"/>
            <a:ext cx="671517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6" name="Google Shape;667;p29"/>
          <p:cNvSpPr/>
          <p:nvPr/>
        </p:nvSpPr>
        <p:spPr>
          <a:xfrm>
            <a:off x="7092233" y="3812488"/>
            <a:ext cx="63254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7" name="Google Shape;667;p29"/>
          <p:cNvSpPr/>
          <p:nvPr/>
        </p:nvSpPr>
        <p:spPr>
          <a:xfrm>
            <a:off x="7070065" y="4333180"/>
            <a:ext cx="64201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+ </a:t>
            </a:r>
            <a:r>
              <a:rPr lang="es-CO" sz="1100" dirty="0" smtClean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18 </a:t>
            </a:r>
            <a:r>
              <a:rPr lang="es-CO" sz="11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%</a:t>
            </a:r>
          </a:p>
        </p:txBody>
      </p:sp>
      <p:sp>
        <p:nvSpPr>
          <p:cNvPr id="68" name="Google Shape;662;p29"/>
          <p:cNvSpPr txBox="1"/>
          <p:nvPr/>
        </p:nvSpPr>
        <p:spPr>
          <a:xfrm>
            <a:off x="5503073" y="722469"/>
            <a:ext cx="3437654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Relativo a 2021, un hogar de un municipio medio paga una factura de este valor:</a:t>
            </a:r>
            <a:endParaRPr lang="es-CO"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" y="933866"/>
            <a:ext cx="5153808" cy="407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6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0" y="94254"/>
            <a:ext cx="9144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 smtClean="0"/>
              <a:t>En los municipios mas grandes, los estratos 1 a 3 pagan el kW/h </a:t>
            </a:r>
            <a:r>
              <a:rPr lang="es-CO" sz="2000" smtClean="0"/>
              <a:t>medio mas alto</a:t>
            </a:r>
            <a:endParaRPr lang="es-CO" sz="2000" dirty="0"/>
          </a:p>
        </p:txBody>
      </p:sp>
      <p:sp>
        <p:nvSpPr>
          <p:cNvPr id="66" name="Google Shape;147;p17"/>
          <p:cNvSpPr txBox="1">
            <a:spLocks/>
          </p:cNvSpPr>
          <p:nvPr/>
        </p:nvSpPr>
        <p:spPr>
          <a:xfrm>
            <a:off x="3865811" y="476469"/>
            <a:ext cx="517427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/>
            <a:r>
              <a:rPr lang="es-CO" sz="1200" b="1" dirty="0" smtClean="0">
                <a:solidFill>
                  <a:schemeClr val="dk1"/>
                </a:solidFill>
              </a:rPr>
              <a:t>Tarifa promedio por estrato</a:t>
            </a:r>
            <a:endParaRPr lang="es-CO" sz="1200" b="1" dirty="0"/>
          </a:p>
        </p:txBody>
      </p:sp>
      <p:grpSp>
        <p:nvGrpSpPr>
          <p:cNvPr id="15" name="Google Shape;347;p21"/>
          <p:cNvGrpSpPr/>
          <p:nvPr/>
        </p:nvGrpSpPr>
        <p:grpSpPr>
          <a:xfrm>
            <a:off x="0" y="3169790"/>
            <a:ext cx="3663535" cy="342053"/>
            <a:chOff x="1096599" y="3207102"/>
            <a:chExt cx="5619955" cy="342053"/>
          </a:xfrm>
        </p:grpSpPr>
        <p:sp>
          <p:nvSpPr>
            <p:cNvPr id="16" name="Google Shape;348;p21"/>
            <p:cNvSpPr/>
            <p:nvPr/>
          </p:nvSpPr>
          <p:spPr>
            <a:xfrm>
              <a:off x="2081244" y="32856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;p21"/>
            <p:cNvSpPr/>
            <p:nvPr/>
          </p:nvSpPr>
          <p:spPr>
            <a:xfrm>
              <a:off x="2081244" y="3258596"/>
              <a:ext cx="2155273" cy="2391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1;p21"/>
            <p:cNvSpPr txBox="1"/>
            <p:nvPr/>
          </p:nvSpPr>
          <p:spPr>
            <a:xfrm>
              <a:off x="1096599" y="320710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352;p21"/>
            <p:cNvSpPr txBox="1"/>
            <p:nvPr/>
          </p:nvSpPr>
          <p:spPr>
            <a:xfrm>
              <a:off x="5757454" y="3220955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694</a:t>
              </a:r>
              <a:endParaRPr sz="1800" dirty="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1" name="Google Shape;354;p21"/>
          <p:cNvGrpSpPr/>
          <p:nvPr/>
        </p:nvGrpSpPr>
        <p:grpSpPr>
          <a:xfrm>
            <a:off x="0" y="2647230"/>
            <a:ext cx="3653686" cy="328200"/>
            <a:chOff x="1096599" y="2589590"/>
            <a:chExt cx="5604846" cy="328200"/>
          </a:xfrm>
        </p:grpSpPr>
        <p:sp>
          <p:nvSpPr>
            <p:cNvPr id="22" name="Google Shape;355;p21"/>
            <p:cNvSpPr/>
            <p:nvPr/>
          </p:nvSpPr>
          <p:spPr>
            <a:xfrm>
              <a:off x="2056267" y="266177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6;p21"/>
            <p:cNvSpPr/>
            <p:nvPr/>
          </p:nvSpPr>
          <p:spPr>
            <a:xfrm>
              <a:off x="2081244" y="2658429"/>
              <a:ext cx="2716358" cy="21626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8;p21"/>
            <p:cNvSpPr txBox="1"/>
            <p:nvPr/>
          </p:nvSpPr>
          <p:spPr>
            <a:xfrm>
              <a:off x="1096599" y="258959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" name="Google Shape;359;p21"/>
            <p:cNvSpPr txBox="1"/>
            <p:nvPr/>
          </p:nvSpPr>
          <p:spPr>
            <a:xfrm>
              <a:off x="5742345" y="258959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702</a:t>
              </a:r>
              <a:endParaRPr sz="1800" dirty="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7" name="Google Shape;361;p21"/>
          <p:cNvGrpSpPr/>
          <p:nvPr/>
        </p:nvGrpSpPr>
        <p:grpSpPr>
          <a:xfrm>
            <a:off x="0" y="2113993"/>
            <a:ext cx="3653686" cy="343452"/>
            <a:chOff x="1096599" y="1942542"/>
            <a:chExt cx="5604846" cy="343452"/>
          </a:xfrm>
        </p:grpSpPr>
        <p:sp>
          <p:nvSpPr>
            <p:cNvPr id="28" name="Google Shape;362;p21"/>
            <p:cNvSpPr/>
            <p:nvPr/>
          </p:nvSpPr>
          <p:spPr>
            <a:xfrm>
              <a:off x="2056267" y="2027919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3;p21"/>
            <p:cNvSpPr/>
            <p:nvPr/>
          </p:nvSpPr>
          <p:spPr>
            <a:xfrm>
              <a:off x="2056267" y="2019175"/>
              <a:ext cx="3381001" cy="21866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;p21"/>
            <p:cNvSpPr txBox="1"/>
            <p:nvPr/>
          </p:nvSpPr>
          <p:spPr>
            <a:xfrm>
              <a:off x="1096599" y="1942542"/>
              <a:ext cx="1134072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" name="Google Shape;366;p21"/>
            <p:cNvSpPr txBox="1"/>
            <p:nvPr/>
          </p:nvSpPr>
          <p:spPr>
            <a:xfrm>
              <a:off x="5742345" y="1957794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709</a:t>
              </a:r>
              <a:endParaRPr sz="1800" dirty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33" name="Google Shape;368;p21"/>
          <p:cNvGrpSpPr/>
          <p:nvPr/>
        </p:nvGrpSpPr>
        <p:grpSpPr>
          <a:xfrm>
            <a:off x="0" y="1625757"/>
            <a:ext cx="3650210" cy="334567"/>
            <a:chOff x="1096599" y="1325030"/>
            <a:chExt cx="5599514" cy="334567"/>
          </a:xfrm>
        </p:grpSpPr>
        <p:sp>
          <p:nvSpPr>
            <p:cNvPr id="34" name="Google Shape;369;p21"/>
            <p:cNvSpPr/>
            <p:nvPr/>
          </p:nvSpPr>
          <p:spPr>
            <a:xfrm>
              <a:off x="2056267" y="1395147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0;p21"/>
            <p:cNvSpPr/>
            <p:nvPr/>
          </p:nvSpPr>
          <p:spPr>
            <a:xfrm>
              <a:off x="2081245" y="1393326"/>
              <a:ext cx="2630037" cy="21490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2;p21"/>
            <p:cNvSpPr txBox="1"/>
            <p:nvPr/>
          </p:nvSpPr>
          <p:spPr>
            <a:xfrm>
              <a:off x="1096599" y="1325030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" name="Google Shape;373;p21"/>
            <p:cNvSpPr txBox="1"/>
            <p:nvPr/>
          </p:nvSpPr>
          <p:spPr>
            <a:xfrm>
              <a:off x="5737013" y="1331397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700</a:t>
              </a:r>
              <a:endParaRPr sz="18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" name="Google Shape;375;p21"/>
          <p:cNvGrpSpPr/>
          <p:nvPr/>
        </p:nvGrpSpPr>
        <p:grpSpPr>
          <a:xfrm>
            <a:off x="1" y="3664213"/>
            <a:ext cx="3673317" cy="374876"/>
            <a:chOff x="1096599" y="3805653"/>
            <a:chExt cx="5634961" cy="374876"/>
          </a:xfrm>
        </p:grpSpPr>
        <p:sp>
          <p:nvSpPr>
            <p:cNvPr id="40" name="Google Shape;376;p21"/>
            <p:cNvSpPr/>
            <p:nvPr/>
          </p:nvSpPr>
          <p:spPr>
            <a:xfrm>
              <a:off x="2056265" y="3917900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7;p21"/>
            <p:cNvSpPr/>
            <p:nvPr/>
          </p:nvSpPr>
          <p:spPr>
            <a:xfrm>
              <a:off x="2081244" y="3906474"/>
              <a:ext cx="1346015" cy="21212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3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4" name="Google Shape;380;p21"/>
            <p:cNvSpPr txBox="1"/>
            <p:nvPr/>
          </p:nvSpPr>
          <p:spPr>
            <a:xfrm>
              <a:off x="5772460" y="3852329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683</a:t>
              </a:r>
              <a:endParaRPr sz="1800" dirty="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47" name="Google Shape;375;p21"/>
          <p:cNvGrpSpPr/>
          <p:nvPr/>
        </p:nvGrpSpPr>
        <p:grpSpPr>
          <a:xfrm>
            <a:off x="1" y="4174218"/>
            <a:ext cx="3692949" cy="376697"/>
            <a:chOff x="1096599" y="3805653"/>
            <a:chExt cx="5665077" cy="376697"/>
          </a:xfrm>
        </p:grpSpPr>
        <p:sp>
          <p:nvSpPr>
            <p:cNvPr id="48" name="Google Shape;376;p21"/>
            <p:cNvSpPr/>
            <p:nvPr/>
          </p:nvSpPr>
          <p:spPr>
            <a:xfrm>
              <a:off x="2056265" y="3924595"/>
              <a:ext cx="3381001" cy="20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7;p21"/>
            <p:cNvSpPr/>
            <p:nvPr/>
          </p:nvSpPr>
          <p:spPr>
            <a:xfrm>
              <a:off x="2056267" y="3918725"/>
              <a:ext cx="853067" cy="215128"/>
            </a:xfrm>
            <a:prstGeom prst="roundRect">
              <a:avLst>
                <a:gd name="adj" fmla="val 50000"/>
              </a:avLst>
            </a:prstGeom>
            <a:solidFill>
              <a:srgbClr val="9EA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1" name="Google Shape;379;p21"/>
            <p:cNvSpPr txBox="1"/>
            <p:nvPr/>
          </p:nvSpPr>
          <p:spPr>
            <a:xfrm>
              <a:off x="1096599" y="3805653"/>
              <a:ext cx="1134159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sz="1700" dirty="0">
                <a:solidFill>
                  <a:schemeClr val="accent6">
                    <a:lumMod val="25000"/>
                    <a:lumOff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380;p21"/>
            <p:cNvSpPr txBox="1"/>
            <p:nvPr/>
          </p:nvSpPr>
          <p:spPr>
            <a:xfrm>
              <a:off x="5802576" y="3854150"/>
              <a:ext cx="959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6">
                      <a:lumMod val="25000"/>
                      <a:lumOff val="75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673</a:t>
              </a:r>
              <a:endParaRPr sz="1800" dirty="0">
                <a:solidFill>
                  <a:schemeClr val="accent6">
                    <a:lumMod val="25000"/>
                    <a:lumOff val="75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" name="Rectángulo 4"/>
          <p:cNvSpPr/>
          <p:nvPr/>
        </p:nvSpPr>
        <p:spPr>
          <a:xfrm>
            <a:off x="35457" y="1030578"/>
            <a:ext cx="3467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Valor en $ del </a:t>
            </a:r>
            <a:r>
              <a:rPr lang="es-CO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kW/h medio según estrato: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04" y="957669"/>
            <a:ext cx="5202085" cy="411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26499" y="39510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</a:rPr>
              <a:t>El </a:t>
            </a:r>
            <a:r>
              <a:rPr lang="es-CO" dirty="0">
                <a:solidFill>
                  <a:schemeClr val="dk1"/>
                </a:solidFill>
              </a:rPr>
              <a:t>reporte para </a:t>
            </a:r>
            <a:r>
              <a:rPr lang="es-CO" dirty="0" smtClean="0">
                <a:solidFill>
                  <a:schemeClr val="dk1"/>
                </a:solidFill>
              </a:rPr>
              <a:t>gas natural</a:t>
            </a:r>
            <a:endParaRPr lang="en" dirty="0" err="1">
              <a:solidFill>
                <a:schemeClr val="dk1"/>
              </a:solidFill>
            </a:endParaRPr>
          </a:p>
        </p:txBody>
      </p:sp>
      <p:grpSp>
        <p:nvGrpSpPr>
          <p:cNvPr id="148" name="Google Shape;148;p17"/>
          <p:cNvGrpSpPr/>
          <p:nvPr/>
        </p:nvGrpSpPr>
        <p:grpSpPr>
          <a:xfrm>
            <a:off x="2908689" y="3114212"/>
            <a:ext cx="1772700" cy="1017183"/>
            <a:chOff x="710275" y="1563888"/>
            <a:chExt cx="1772700" cy="1017183"/>
          </a:xfrm>
        </p:grpSpPr>
        <p:sp>
          <p:nvSpPr>
            <p:cNvPr id="149" name="Google Shape;149;p17"/>
            <p:cNvSpPr txBox="1"/>
            <p:nvPr/>
          </p:nvSpPr>
          <p:spPr>
            <a:xfrm>
              <a:off x="710275" y="1728875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Total </a:t>
              </a: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facturado*</a:t>
              </a:r>
              <a:endParaRPr lang="en"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710275" y="2032671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A </a:t>
              </a:r>
              <a:r>
                <a:rPr lang="es-E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usuarios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. </a:t>
              </a:r>
            </a:p>
            <a:p>
              <a:r>
                <a:rPr lang="es-E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Medido 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en </a:t>
              </a:r>
              <a:r>
                <a:rPr lang="es-419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millones 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de pesos</a:t>
              </a:r>
              <a:endParaRPr lang="en" dirty="0"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815175" y="1563888"/>
              <a:ext cx="607500" cy="92100"/>
            </a:xfrm>
            <a:prstGeom prst="rect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" name="Google Shape;152;p17">
            <a:extLst>
              <a:ext uri="{FF2B5EF4-FFF2-40B4-BE49-F238E27FC236}">
                <a16:creationId xmlns:a16="http://schemas.microsoft.com/office/drawing/2014/main" xmlns="" id="{90E1DAB5-880D-1658-391F-4AC9FC397752}"/>
              </a:ext>
            </a:extLst>
          </p:cNvPr>
          <p:cNvGrpSpPr/>
          <p:nvPr/>
        </p:nvGrpSpPr>
        <p:grpSpPr>
          <a:xfrm>
            <a:off x="2908689" y="1787437"/>
            <a:ext cx="1827784" cy="967362"/>
            <a:chOff x="710275" y="2929813"/>
            <a:chExt cx="1827784" cy="967362"/>
          </a:xfrm>
        </p:grpSpPr>
        <p:sp>
          <p:nvSpPr>
            <p:cNvPr id="7" name="Google Shape;153;p17">
              <a:extLst>
                <a:ext uri="{FF2B5EF4-FFF2-40B4-BE49-F238E27FC236}">
                  <a16:creationId xmlns:a16="http://schemas.microsoft.com/office/drawing/2014/main" xmlns="" id="{1E047EE3-AEE0-3752-3275-E28667179911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Suscriptores</a:t>
              </a:r>
            </a:p>
          </p:txBody>
        </p:sp>
        <p:sp>
          <p:nvSpPr>
            <p:cNvPr id="8" name="Google Shape;154;p17">
              <a:extLst>
                <a:ext uri="{FF2B5EF4-FFF2-40B4-BE49-F238E27FC236}">
                  <a16:creationId xmlns:a16="http://schemas.microsoft.com/office/drawing/2014/main" xmlns="" id="{861C8365-00F1-B4A3-7296-EC543F473476}"/>
                </a:ext>
              </a:extLst>
            </p:cNvPr>
            <p:cNvSpPr txBox="1"/>
            <p:nvPr/>
          </p:nvSpPr>
          <p:spPr>
            <a:xfrm>
              <a:off x="710275" y="3348775"/>
              <a:ext cx="182778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</a:rPr>
                <a:t>Número de suscriptores por municipio</a:t>
              </a:r>
            </a:p>
          </p:txBody>
        </p:sp>
        <p:sp>
          <p:nvSpPr>
            <p:cNvPr id="9" name="Google Shape;155;p17">
              <a:extLst>
                <a:ext uri="{FF2B5EF4-FFF2-40B4-BE49-F238E27FC236}">
                  <a16:creationId xmlns:a16="http://schemas.microsoft.com/office/drawing/2014/main" xmlns="" id="{E64FB4AA-5DBD-3936-BBAB-FE255A58FFAE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" name="Google Shape;152;p17">
            <a:extLst>
              <a:ext uri="{FF2B5EF4-FFF2-40B4-BE49-F238E27FC236}">
                <a16:creationId xmlns:a16="http://schemas.microsoft.com/office/drawing/2014/main" xmlns="" id="{50CA73C6-8127-631A-5DE1-178807BC1403}"/>
              </a:ext>
            </a:extLst>
          </p:cNvPr>
          <p:cNvGrpSpPr/>
          <p:nvPr/>
        </p:nvGrpSpPr>
        <p:grpSpPr>
          <a:xfrm>
            <a:off x="4849398" y="1787437"/>
            <a:ext cx="1772700" cy="967362"/>
            <a:chOff x="710275" y="2929813"/>
            <a:chExt cx="1772700" cy="967362"/>
          </a:xfrm>
        </p:grpSpPr>
        <p:sp>
          <p:nvSpPr>
            <p:cNvPr id="15" name="Google Shape;153;p17">
              <a:extLst>
                <a:ext uri="{FF2B5EF4-FFF2-40B4-BE49-F238E27FC236}">
                  <a16:creationId xmlns:a16="http://schemas.microsoft.com/office/drawing/2014/main" xmlns="" id="{9AE40225-78CF-4853-26FA-48B64DB5572D}"/>
                </a:ext>
              </a:extLst>
            </p:cNvPr>
            <p:cNvSpPr txBox="1"/>
            <p:nvPr/>
          </p:nvSpPr>
          <p:spPr>
            <a:xfrm>
              <a:off x="710275" y="3094800"/>
              <a:ext cx="17727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</a:t>
              </a:r>
              <a:r>
                <a:rPr lang="es-419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</a:p>
          </p:txBody>
        </p:sp>
        <p:sp>
          <p:nvSpPr>
            <p:cNvPr id="16" name="Google Shape;154;p17">
              <a:extLst>
                <a:ext uri="{FF2B5EF4-FFF2-40B4-BE49-F238E27FC236}">
                  <a16:creationId xmlns:a16="http://schemas.microsoft.com/office/drawing/2014/main" xmlns="" id="{66131D92-BAC0-560D-B99A-479E6E7D3AAF}"/>
                </a:ext>
              </a:extLst>
            </p:cNvPr>
            <p:cNvSpPr txBox="1"/>
            <p:nvPr/>
          </p:nvSpPr>
          <p:spPr>
            <a:xfrm>
              <a:off x="710275" y="3348775"/>
              <a:ext cx="17727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Por usuarios. </a:t>
              </a: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 en 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miles de M3</a:t>
              </a:r>
              <a:endParaRPr lang="es-ES" sz="1200" dirty="0">
                <a:solidFill>
                  <a:srgbClr val="434343"/>
                </a:solidFill>
                <a:ea typeface="Roboto"/>
              </a:endParaRPr>
            </a:p>
          </p:txBody>
        </p:sp>
        <p:sp>
          <p:nvSpPr>
            <p:cNvPr id="17" name="Google Shape;155;p17">
              <a:extLst>
                <a:ext uri="{FF2B5EF4-FFF2-40B4-BE49-F238E27FC236}">
                  <a16:creationId xmlns:a16="http://schemas.microsoft.com/office/drawing/2014/main" xmlns="" id="{51A06980-A158-E1B1-535C-E6B290B190F5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" name="Google Shape;152;p17">
            <a:extLst>
              <a:ext uri="{FF2B5EF4-FFF2-40B4-BE49-F238E27FC236}">
                <a16:creationId xmlns:a16="http://schemas.microsoft.com/office/drawing/2014/main" xmlns="" id="{B9FA2FA3-47B8-DEB9-AD21-744244FEC557}"/>
              </a:ext>
            </a:extLst>
          </p:cNvPr>
          <p:cNvGrpSpPr/>
          <p:nvPr/>
        </p:nvGrpSpPr>
        <p:grpSpPr>
          <a:xfrm>
            <a:off x="4794314" y="3114212"/>
            <a:ext cx="2213374" cy="967362"/>
            <a:chOff x="710275" y="2929813"/>
            <a:chExt cx="2213374" cy="967362"/>
          </a:xfrm>
        </p:grpSpPr>
        <p:sp>
          <p:nvSpPr>
            <p:cNvPr id="23" name="Google Shape;153;p17">
              <a:extLst>
                <a:ext uri="{FF2B5EF4-FFF2-40B4-BE49-F238E27FC236}">
                  <a16:creationId xmlns:a16="http://schemas.microsoft.com/office/drawing/2014/main" xmlns="" id="{7EEC9AB4-C7F2-ACDB-5FFC-0D689A6E9CE1}"/>
                </a:ext>
              </a:extLst>
            </p:cNvPr>
            <p:cNvSpPr txBox="1"/>
            <p:nvPr/>
          </p:nvSpPr>
          <p:spPr>
            <a:xfrm>
              <a:off x="710275" y="3094800"/>
              <a:ext cx="1906932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Valor </a:t>
              </a:r>
              <a:r>
                <a:rPr lang="es-419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consumido</a:t>
              </a:r>
              <a:endParaRPr lang="es-419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4" name="Google Shape;154;p17">
              <a:extLst>
                <a:ext uri="{FF2B5EF4-FFF2-40B4-BE49-F238E27FC236}">
                  <a16:creationId xmlns:a16="http://schemas.microsoft.com/office/drawing/2014/main" xmlns="" id="{ABA5D234-5438-8C10-5AAE-B7A471778F36}"/>
                </a:ext>
              </a:extLst>
            </p:cNvPr>
            <p:cNvSpPr txBox="1"/>
            <p:nvPr/>
          </p:nvSpPr>
          <p:spPr>
            <a:xfrm>
              <a:off x="710275" y="3348775"/>
              <a:ext cx="2213374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De todos los </a:t>
              </a:r>
              <a:r>
                <a:rPr lang="es-ES" sz="1200" dirty="0" smtClean="0">
                  <a:solidFill>
                    <a:srgbClr val="434343"/>
                  </a:solidFill>
                  <a:ea typeface="Roboto"/>
                  <a:sym typeface="Roboto"/>
                </a:rPr>
                <a:t>M3.</a:t>
              </a:r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 </a:t>
              </a:r>
              <a:endParaRPr lang="es-ES" dirty="0">
                <a:ea typeface="Roboto"/>
                <a:sym typeface="Roboto"/>
              </a:endParaRPr>
            </a:p>
            <a:p>
              <a:r>
                <a:rPr lang="es-ES" sz="1200" dirty="0">
                  <a:solidFill>
                    <a:srgbClr val="434343"/>
                  </a:solidFill>
                  <a:ea typeface="Roboto"/>
                  <a:sym typeface="Roboto"/>
                </a:rPr>
                <a:t>Medido en millones de pesos</a:t>
              </a:r>
              <a:endParaRPr lang="es-ES" dirty="0"/>
            </a:p>
          </p:txBody>
        </p:sp>
        <p:sp>
          <p:nvSpPr>
            <p:cNvPr id="25" name="Google Shape;155;p17">
              <a:extLst>
                <a:ext uri="{FF2B5EF4-FFF2-40B4-BE49-F238E27FC236}">
                  <a16:creationId xmlns:a16="http://schemas.microsoft.com/office/drawing/2014/main" xmlns="" id="{8FB31F13-4680-117A-4F10-75A0D295B893}"/>
                </a:ext>
              </a:extLst>
            </p:cNvPr>
            <p:cNvSpPr/>
            <p:nvPr/>
          </p:nvSpPr>
          <p:spPr>
            <a:xfrm>
              <a:off x="815175" y="2929813"/>
              <a:ext cx="607500" cy="9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" name="Google Shape;150;p17"/>
          <p:cNvSpPr txBox="1"/>
          <p:nvPr/>
        </p:nvSpPr>
        <p:spPr>
          <a:xfrm>
            <a:off x="0" y="4662834"/>
            <a:ext cx="2374865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CO" sz="600" dirty="0" smtClean="0">
                <a:solidFill>
                  <a:srgbClr val="434343"/>
                </a:solidFill>
                <a:latin typeface="Roboto"/>
                <a:ea typeface="Roboto"/>
                <a:cs typeface="Roboto"/>
              </a:rPr>
              <a:t>* El total facturado solo esta disponible para el total residencial</a:t>
            </a:r>
            <a:endParaRPr lang="es-CO" sz="600" dirty="0"/>
          </a:p>
        </p:txBody>
      </p:sp>
    </p:spTree>
    <p:extLst>
      <p:ext uri="{BB962C8B-B14F-4D97-AF65-F5344CB8AC3E}">
        <p14:creationId xmlns:p14="http://schemas.microsoft.com/office/powerpoint/2010/main" val="250189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"/>
          <p:cNvSpPr txBox="1">
            <a:spLocks noGrp="1"/>
          </p:cNvSpPr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chemeClr val="dk1"/>
                </a:solidFill>
              </a:rPr>
              <a:t>Los datos están agrupados por categorías de suscriptores</a:t>
            </a:r>
            <a:endParaRPr lang="es-CO" dirty="0"/>
          </a:p>
        </p:txBody>
      </p:sp>
      <p:grpSp>
        <p:nvGrpSpPr>
          <p:cNvPr id="444" name="Google Shape;444;p24"/>
          <p:cNvGrpSpPr/>
          <p:nvPr/>
        </p:nvGrpSpPr>
        <p:grpSpPr>
          <a:xfrm>
            <a:off x="273132" y="1416052"/>
            <a:ext cx="797055" cy="785281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48" name="Google Shape;448;p24"/>
          <p:cNvGrpSpPr/>
          <p:nvPr/>
        </p:nvGrpSpPr>
        <p:grpSpPr>
          <a:xfrm>
            <a:off x="4735387" y="1709273"/>
            <a:ext cx="920346" cy="929486"/>
            <a:chOff x="4935067" y="3073379"/>
            <a:chExt cx="1244039" cy="1244039"/>
          </a:xfrm>
        </p:grpSpPr>
        <p:sp>
          <p:nvSpPr>
            <p:cNvPr id="449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0663424"/>
                <a:gd name="adj2" fmla="val 7054643"/>
                <a:gd name="adj3" fmla="val 805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55" name="Google Shape;455;p24"/>
          <p:cNvGrpSpPr/>
          <p:nvPr/>
        </p:nvGrpSpPr>
        <p:grpSpPr>
          <a:xfrm>
            <a:off x="245996" y="2543020"/>
            <a:ext cx="803613" cy="829626"/>
            <a:chOff x="4935067" y="1342427"/>
            <a:chExt cx="1244039" cy="1244039"/>
          </a:xfrm>
        </p:grpSpPr>
        <p:sp>
          <p:nvSpPr>
            <p:cNvPr id="456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4977075" y="1385661"/>
              <a:ext cx="1157202" cy="1157571"/>
            </a:xfrm>
            <a:prstGeom prst="blockArc">
              <a:avLst>
                <a:gd name="adj1" fmla="val 10914932"/>
                <a:gd name="adj2" fmla="val 19863922"/>
                <a:gd name="adj3" fmla="val 87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66" name="Google Shape;466;p24"/>
          <p:cNvGrpSpPr/>
          <p:nvPr/>
        </p:nvGrpSpPr>
        <p:grpSpPr>
          <a:xfrm>
            <a:off x="293518" y="3721645"/>
            <a:ext cx="812701" cy="803974"/>
            <a:chOff x="851762" y="3073379"/>
            <a:chExt cx="1244039" cy="1244039"/>
          </a:xfrm>
        </p:grpSpPr>
        <p:sp>
          <p:nvSpPr>
            <p:cNvPr id="46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895153" y="3116572"/>
              <a:ext cx="1157203" cy="1157571"/>
            </a:xfrm>
            <a:prstGeom prst="blockArc">
              <a:avLst>
                <a:gd name="adj1" fmla="val 10707764"/>
                <a:gd name="adj2" fmla="val 3513519"/>
                <a:gd name="adj3" fmla="val 809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3" name="Google Shape;473;p24"/>
          <p:cNvGrpSpPr/>
          <p:nvPr/>
        </p:nvGrpSpPr>
        <p:grpSpPr>
          <a:xfrm>
            <a:off x="1286369" y="3749558"/>
            <a:ext cx="3055338" cy="1086601"/>
            <a:chOff x="2273150" y="3489923"/>
            <a:chExt cx="2124892" cy="989826"/>
          </a:xfrm>
        </p:grpSpPr>
        <p:sp>
          <p:nvSpPr>
            <p:cNvPr id="474" name="Google Shape;474;p24"/>
            <p:cNvSpPr txBox="1"/>
            <p:nvPr/>
          </p:nvSpPr>
          <p:spPr>
            <a:xfrm>
              <a:off x="2273150" y="3782549"/>
              <a:ext cx="2124892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40% y 60% de la distribución.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1561 y 2894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3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1286369" y="1504860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689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79" name="Google Shape;479;p24"/>
          <p:cNvGrpSpPr/>
          <p:nvPr/>
        </p:nvGrpSpPr>
        <p:grpSpPr>
          <a:xfrm>
            <a:off x="5938329" y="1762438"/>
            <a:ext cx="3016017" cy="1007855"/>
            <a:chOff x="2273150" y="3489923"/>
            <a:chExt cx="2149220" cy="989826"/>
          </a:xfrm>
        </p:grpSpPr>
        <p:sp>
          <p:nvSpPr>
            <p:cNvPr id="480" name="Google Shape;480;p24"/>
            <p:cNvSpPr txBox="1"/>
            <p:nvPr/>
          </p:nvSpPr>
          <p:spPr>
            <a:xfrm>
              <a:off x="2273150" y="3782549"/>
              <a:ext cx="214922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el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y </a:t>
              </a: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80</a:t>
              </a:r>
              <a:r>
                <a:rPr lang="es-CO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% de la distribución.</a:t>
              </a: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entre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2895 y 6814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4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82" name="Google Shape;482;p24"/>
          <p:cNvGrpSpPr/>
          <p:nvPr/>
        </p:nvGrpSpPr>
        <p:grpSpPr>
          <a:xfrm>
            <a:off x="1271503" y="2644081"/>
            <a:ext cx="3124389" cy="993199"/>
            <a:chOff x="2273149" y="3489925"/>
            <a:chExt cx="2161060" cy="989826"/>
          </a:xfrm>
        </p:grpSpPr>
        <p:sp>
          <p:nvSpPr>
            <p:cNvPr id="483" name="Google Shape;483;p24"/>
            <p:cNvSpPr txBox="1"/>
            <p:nvPr/>
          </p:nvSpPr>
          <p:spPr>
            <a:xfrm>
              <a:off x="2273149" y="3782551"/>
              <a:ext cx="216106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Entre 20% y 40% de la distribución. Municipios entre 690 y 1560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2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4" name="Google Shape;448;p24"/>
          <p:cNvGrpSpPr/>
          <p:nvPr/>
        </p:nvGrpSpPr>
        <p:grpSpPr>
          <a:xfrm>
            <a:off x="4735387" y="3208510"/>
            <a:ext cx="920346" cy="924657"/>
            <a:chOff x="4935067" y="3073379"/>
            <a:chExt cx="1244039" cy="1244039"/>
          </a:xfrm>
        </p:grpSpPr>
        <p:sp>
          <p:nvSpPr>
            <p:cNvPr id="45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rgbClr val="1954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6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16471"/>
                <a:gd name="adj2" fmla="val 21599774"/>
                <a:gd name="adj3" fmla="val 8499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" name="Google Shape;479;p24"/>
          <p:cNvGrpSpPr/>
          <p:nvPr/>
        </p:nvGrpSpPr>
        <p:grpSpPr>
          <a:xfrm>
            <a:off x="5938329" y="3311398"/>
            <a:ext cx="2644674" cy="1016762"/>
            <a:chOff x="2273150" y="3489923"/>
            <a:chExt cx="1884600" cy="989826"/>
          </a:xfrm>
        </p:grpSpPr>
        <p:sp>
          <p:nvSpPr>
            <p:cNvPr id="48" name="Google Shape;480;p24"/>
            <p:cNvSpPr txBox="1"/>
            <p:nvPr/>
          </p:nvSpPr>
          <p:spPr>
            <a:xfrm>
              <a:off x="2273150" y="3782549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El 20% mas alto.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lvl="0"/>
              <a:r>
                <a:rPr lang="es-MX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Municipios </a:t>
              </a:r>
              <a:r>
                <a:rPr lang="es-MX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con mas de 6814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" name="Google Shape;481;p24"/>
            <p:cNvSpPr/>
            <p:nvPr/>
          </p:nvSpPr>
          <p:spPr>
            <a:xfrm>
              <a:off x="2273150" y="3489923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rgbClr val="195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5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38567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24"/>
          <p:cNvGrpSpPr/>
          <p:nvPr/>
        </p:nvGrpSpPr>
        <p:grpSpPr>
          <a:xfrm>
            <a:off x="2226314" y="1748979"/>
            <a:ext cx="1165015" cy="1157815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0"/>
            </a:xfrm>
            <a:prstGeom prst="blockArc">
              <a:avLst>
                <a:gd name="adj1" fmla="val 10812714"/>
                <a:gd name="adj2" fmla="val 16539808"/>
                <a:gd name="adj3" fmla="val 788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O" dirty="0"/>
            </a:p>
          </p:txBody>
        </p:sp>
      </p:grpSp>
      <p:grpSp>
        <p:nvGrpSpPr>
          <p:cNvPr id="476" name="Google Shape;476;p24"/>
          <p:cNvGrpSpPr/>
          <p:nvPr/>
        </p:nvGrpSpPr>
        <p:grpSpPr>
          <a:xfrm>
            <a:off x="3959413" y="2001772"/>
            <a:ext cx="2629808" cy="905022"/>
            <a:chOff x="2273150" y="3489925"/>
            <a:chExt cx="1884600" cy="989826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2273150" y="3782551"/>
              <a:ext cx="1884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2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20% mas bajo. Municipios con menos de 689 suscriptores</a:t>
              </a:r>
              <a:endParaRPr lang="es-CO"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73150" y="3489925"/>
              <a:ext cx="1884600" cy="273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Categoría 1 (C1)</a:t>
              </a:r>
              <a:endParaRPr lang="es-CO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4" name="Google Shape;661;p29"/>
          <p:cNvGrpSpPr/>
          <p:nvPr/>
        </p:nvGrpSpPr>
        <p:grpSpPr>
          <a:xfrm>
            <a:off x="1390980" y="5145214"/>
            <a:ext cx="921492" cy="993441"/>
            <a:chOff x="4751743" y="1921163"/>
            <a:chExt cx="875263" cy="665323"/>
          </a:xfrm>
        </p:grpSpPr>
        <p:sp>
          <p:nvSpPr>
            <p:cNvPr id="3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3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5" name="Google Shape;661;p29"/>
          <p:cNvGrpSpPr/>
          <p:nvPr/>
        </p:nvGrpSpPr>
        <p:grpSpPr>
          <a:xfrm>
            <a:off x="2637985" y="5145214"/>
            <a:ext cx="921492" cy="993441"/>
            <a:chOff x="4751743" y="1921163"/>
            <a:chExt cx="875263" cy="665323"/>
          </a:xfrm>
        </p:grpSpPr>
        <p:sp>
          <p:nvSpPr>
            <p:cNvPr id="56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0C79F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57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0C7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58" name="Google Shape;661;p29"/>
          <p:cNvGrpSpPr/>
          <p:nvPr/>
        </p:nvGrpSpPr>
        <p:grpSpPr>
          <a:xfrm>
            <a:off x="3884990" y="5143500"/>
            <a:ext cx="921492" cy="993441"/>
            <a:chOff x="4751743" y="1921163"/>
            <a:chExt cx="875263" cy="665323"/>
          </a:xfrm>
        </p:grpSpPr>
        <p:sp>
          <p:nvSpPr>
            <p:cNvPr id="59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2170B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0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217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1" name="Google Shape;661;p29"/>
          <p:cNvGrpSpPr/>
          <p:nvPr/>
        </p:nvGrpSpPr>
        <p:grpSpPr>
          <a:xfrm>
            <a:off x="5219895" y="5143500"/>
            <a:ext cx="921492" cy="993441"/>
            <a:chOff x="4751743" y="1921163"/>
            <a:chExt cx="875263" cy="665323"/>
          </a:xfrm>
        </p:grpSpPr>
        <p:sp>
          <p:nvSpPr>
            <p:cNvPr id="62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7030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3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  <p:grpSp>
        <p:nvGrpSpPr>
          <p:cNvPr id="64" name="Google Shape;661;p29"/>
          <p:cNvGrpSpPr/>
          <p:nvPr/>
        </p:nvGrpSpPr>
        <p:grpSpPr>
          <a:xfrm>
            <a:off x="6465158" y="5143500"/>
            <a:ext cx="921492" cy="993441"/>
            <a:chOff x="4751743" y="1921163"/>
            <a:chExt cx="875263" cy="665323"/>
          </a:xfrm>
        </p:grpSpPr>
        <p:sp>
          <p:nvSpPr>
            <p:cNvPr id="65" name="Google Shape;663;p29"/>
            <p:cNvSpPr/>
            <p:nvPr/>
          </p:nvSpPr>
          <p:spPr>
            <a:xfrm>
              <a:off x="4751743" y="2312586"/>
              <a:ext cx="875263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1E35A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Estrato 2</a:t>
              </a:r>
            </a:p>
          </p:txBody>
        </p:sp>
        <p:sp>
          <p:nvSpPr>
            <p:cNvPr id="66" name="Google Shape;664;p29"/>
            <p:cNvSpPr/>
            <p:nvPr/>
          </p:nvSpPr>
          <p:spPr>
            <a:xfrm>
              <a:off x="4833579" y="1921163"/>
              <a:ext cx="711592" cy="23078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5026</a:t>
              </a:r>
              <a:endParaRPr lang="es-CO" dirty="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331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2177</TotalTime>
  <Words>7935</Words>
  <Application>Microsoft Office PowerPoint</Application>
  <PresentationFormat>Presentación en pantalla (16:9)</PresentationFormat>
  <Paragraphs>2207</Paragraphs>
  <Slides>142</Slides>
  <Notes>141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142</vt:i4>
      </vt:variant>
    </vt:vector>
  </HeadingPairs>
  <TitlesOfParts>
    <vt:vector size="149" baseType="lpstr">
      <vt:lpstr>Arial</vt:lpstr>
      <vt:lpstr>Fira Sans Extra Condensed Light</vt:lpstr>
      <vt:lpstr>Fira Sans Extra Condensed Medium</vt:lpstr>
      <vt:lpstr>Poppins</vt:lpstr>
      <vt:lpstr>Roboto</vt:lpstr>
      <vt:lpstr>Roboto Medium</vt:lpstr>
      <vt:lpstr>Data Charts Infographics by Slidesgo</vt:lpstr>
      <vt:lpstr>Placeholder title</vt:lpstr>
      <vt:lpstr>El reporte para energía eléctrica</vt:lpstr>
      <vt:lpstr>Los datos están agrupados por categorías de suscriptores</vt:lpstr>
      <vt:lpstr>Presentación de PowerPoint</vt:lpstr>
      <vt:lpstr>Municipios C1 tienen en su mayoría suscriptores estratos 1 y 2</vt:lpstr>
      <vt:lpstr>El estrato 1 es el que mas energía consume</vt:lpstr>
      <vt:lpstr>El valor de consumo sigue un comportamiento similar al total consumido</vt:lpstr>
      <vt:lpstr>En un municipio C1 promedio, este es el valor del consumo para cada estrato</vt:lpstr>
      <vt:lpstr>Lo facturado y lo consumido van de la mano</vt:lpstr>
      <vt:lpstr>Los estratos mas altos consumen mas energía </vt:lpstr>
      <vt:lpstr>A mayor consumo, mas costosa es la factura</vt:lpstr>
      <vt:lpstr>Con lo que se paga una factura mediana en estrato 6, se puede pagar:</vt:lpstr>
      <vt:lpstr>El valor del kW/h es similar, pero no igual</vt:lpstr>
      <vt:lpstr>Cuanto cuesta un kW/h medio en:</vt:lpstr>
      <vt:lpstr>Presentación de PowerPoint</vt:lpstr>
      <vt:lpstr>Los estratos 1 y 2 siguen teniendo la mayoría de suscriptores</vt:lpstr>
      <vt:lpstr>El estrato 2 es el que mas energía consume en esta categoría</vt:lpstr>
      <vt:lpstr>Diferencias de consumo mW/h entre C1 y C2</vt:lpstr>
      <vt:lpstr>El valor de consumo persiste con un comportamiento similar al total consumido</vt:lpstr>
      <vt:lpstr>En un municipio C2 promedio, este es el valor del consumo para cada estrato</vt:lpstr>
      <vt:lpstr>Diferencias de valor consumido entre C1 y C2</vt:lpstr>
      <vt:lpstr>Lo facturado y lo consumido siguen de la mano</vt:lpstr>
      <vt:lpstr>Los estratos 5 y 6 se mantienen como los de mayor consumo promedio</vt:lpstr>
      <vt:lpstr>El consumo sigue de la mano con el precio de factura</vt:lpstr>
      <vt:lpstr>Con lo que se paga una factura media en estrato 6, se puede pagar:</vt:lpstr>
      <vt:lpstr>El valor del kW/h se alinea para estratos 1 al 4</vt:lpstr>
      <vt:lpstr>Cuanto cuesta un kW/h medio en:</vt:lpstr>
      <vt:lpstr>Presentación de PowerPoint</vt:lpstr>
      <vt:lpstr>Los estratos 1 y 2 siguen siendo la mayoría; 3 y 4 crecen ligeramente</vt:lpstr>
      <vt:lpstr>El crecimiento en suscriptores de 3 y 4 se refleja en el consumo</vt:lpstr>
      <vt:lpstr>Diferencias de consumo mW/h entre C2 y C3</vt:lpstr>
      <vt:lpstr>El valor de consumo persiste con un comportamiento similar al total consumido</vt:lpstr>
      <vt:lpstr>En un municipio C3 promedio, este es el valor del consumo para cada estrato</vt:lpstr>
      <vt:lpstr>Diferencias de valor consumido entre C2 y C3</vt:lpstr>
      <vt:lpstr>Lo facturado y lo consumido siguen de la mano</vt:lpstr>
      <vt:lpstr>El estrato 5 se consolida como mayor consumidor promedio</vt:lpstr>
      <vt:lpstr>Los cambios anteriores se reflejan en la distribución de la factura</vt:lpstr>
      <vt:lpstr>Con lo que se paga una factura media en estrato 5, se puede pagar:</vt:lpstr>
      <vt:lpstr>El valor del kW/h se acerca a 600 en la mayoría de estratos</vt:lpstr>
      <vt:lpstr>Cuanto cuesta un kW/h medio en:</vt:lpstr>
      <vt:lpstr>Presentación de PowerPoint</vt:lpstr>
      <vt:lpstr>La tendencia se mantiene; el estrato 3 crece moderadamente</vt:lpstr>
      <vt:lpstr>En el total de consumo se sigue reflejando la estructura de suscriptores</vt:lpstr>
      <vt:lpstr>Diferencias de consumo mW/h entre C3 y C4</vt:lpstr>
      <vt:lpstr>El valor de consumo persiste con un comportamiento similar al total consumido</vt:lpstr>
      <vt:lpstr>En un municipio C4 promedio, este es el valor del consumo para cada estrato</vt:lpstr>
      <vt:lpstr>Diferencias de valor consumido entre C3 y C4</vt:lpstr>
      <vt:lpstr>Permanece el vinculo cercano entre lo facturado y lo consumido</vt:lpstr>
      <vt:lpstr>Los estratos 2 y 3 junto al 5 y 6 se asemejan mas entre ellos</vt:lpstr>
      <vt:lpstr>Los cambios anteriores se reflejan en la distribución de la factura</vt:lpstr>
      <vt:lpstr>Con lo que se paga una factura media en estrato 5, se puede pagar:</vt:lpstr>
      <vt:lpstr>El valor del kW/h varia más entre estratos respecto a C3</vt:lpstr>
      <vt:lpstr>Cuanto cuesta un kW/h medio en:</vt:lpstr>
      <vt:lpstr>Presentación de PowerPoint</vt:lpstr>
      <vt:lpstr>Los estrato 3 al 6 crecen considerablemente</vt:lpstr>
      <vt:lpstr>La inserción considerable de estratos 3 al 6 se refleja en el consumo</vt:lpstr>
      <vt:lpstr>Diferencias de consumo mW/h entre C4 y C5</vt:lpstr>
      <vt:lpstr>El valor de consumo refleja el crecimiento de los estratos 3 al 6</vt:lpstr>
      <vt:lpstr>En un municipio C5 promedio, este es el valor del consumo para cada estrato</vt:lpstr>
      <vt:lpstr>Permaneció en toda la distribución el vinculo entre facturado y consumido</vt:lpstr>
      <vt:lpstr>El estrato 2 se acerca al 3; estratos 5 y 6 se separan</vt:lpstr>
      <vt:lpstr>Los cambios anteriores se reflejan en la distribución de la factura</vt:lpstr>
      <vt:lpstr>Con lo que se paga una factura media en estrato 6, se puede pagar:</vt:lpstr>
      <vt:lpstr>El estrato 3 tiene el kW/h medio mas caro </vt:lpstr>
      <vt:lpstr>Cuanto cuesta un kW/h medio en:</vt:lpstr>
      <vt:lpstr>¿Cómo cambian las categorías en 2022?</vt:lpstr>
      <vt:lpstr>Presentación de PowerPoint</vt:lpstr>
      <vt:lpstr>El consumo total retrocedió considerablemente en estratos 1 al 3.</vt:lpstr>
      <vt:lpstr>Permanece el vinculo entre lo facturado y lo consumido</vt:lpstr>
      <vt:lpstr>El consumo promedio retrocedió notablemente en estratos 1, 2 y 4</vt:lpstr>
      <vt:lpstr>La factura promedio aumenta en la mayoría de estratos</vt:lpstr>
      <vt:lpstr>El kW/h medio subió aproximadamente 100 $ respecto a 2021</vt:lpstr>
      <vt:lpstr>Presentación de PowerPoint</vt:lpstr>
      <vt:lpstr>El consumo total retrocedió sistemáticamente en estratos 1 al 5.</vt:lpstr>
      <vt:lpstr>Permanece el vinculo entre lo facturado y lo consumido</vt:lpstr>
      <vt:lpstr>El consumo promedio retrocedió sistemáticamente, aunque no en estrato 6</vt:lpstr>
      <vt:lpstr>La tendencia en la factura promedio es aumentar, con algunas excepciones</vt:lpstr>
      <vt:lpstr>El kW/h medio también subió aproximadamente 100 $ respecto a 2021</vt:lpstr>
      <vt:lpstr>Presentación de PowerPoint</vt:lpstr>
      <vt:lpstr>El consumo total aumento considerablemente en estratos 4 al 6</vt:lpstr>
      <vt:lpstr>Permanece el vinculo entre lo facturado y lo consumido</vt:lpstr>
      <vt:lpstr>El consumo promedio retrocedió en todos los estratos, excepto el 6</vt:lpstr>
      <vt:lpstr>La factura promedio aumenta sistemáticamente, pero en distintas medidas</vt:lpstr>
      <vt:lpstr>El aumento del kW/h respecto a 2021 es incluso mayor en esta categoría</vt:lpstr>
      <vt:lpstr>Presentación de PowerPoint</vt:lpstr>
      <vt:lpstr>El consumo total retrocedió en todos los estratos</vt:lpstr>
      <vt:lpstr>Permanece el vinculo entre lo facturado y lo consumido</vt:lpstr>
      <vt:lpstr>El consumo promedio retrocedió en todos los estratos</vt:lpstr>
      <vt:lpstr>La factura promedio aumenta variadamente entre estratos</vt:lpstr>
      <vt:lpstr>Se mantiene el aumento del kW/h respecto a 2021; los estratos 1 a 3 tienen el valor medio mas alto</vt:lpstr>
      <vt:lpstr>Presentación de PowerPoint</vt:lpstr>
      <vt:lpstr>La caída del consumo total se evidencia aun mas en municipios grandes</vt:lpstr>
      <vt:lpstr>Permanece el vinculo entre lo facturado y lo consumido</vt:lpstr>
      <vt:lpstr>El consumo promedio retrocedió en todos los estratos, pero mas en 1 y 2</vt:lpstr>
      <vt:lpstr>La factura promedio aumenta variadamente entre estratos</vt:lpstr>
      <vt:lpstr>En los municipios mas grandes, los estratos 1 a 3 pagan el kW/h medio mas alto</vt:lpstr>
      <vt:lpstr>El reporte para gas natural</vt:lpstr>
      <vt:lpstr>Los datos están agrupados por categorías de suscriptores</vt:lpstr>
      <vt:lpstr>Presentación de PowerPoint</vt:lpstr>
      <vt:lpstr>Municipios C1 no tienen suscriptores en estratos mas altos</vt:lpstr>
      <vt:lpstr>El consumo total se concentra en estratos 1 y 2</vt:lpstr>
      <vt:lpstr>El valor de consumo persiste con un comportamiento similar al total consumido</vt:lpstr>
      <vt:lpstr>En un municipio C1 promedio, este es el valor del consumo para cada estrato</vt:lpstr>
      <vt:lpstr>Presentación de PowerPoint</vt:lpstr>
      <vt:lpstr>Sigue la tendencia de suscriptores concentrados en estratos 1 y 2</vt:lpstr>
      <vt:lpstr>El consumo total sigue la tendencia de suscriptores en esta categoría </vt:lpstr>
      <vt:lpstr>El valor de consumo va de la mano con el total consumido</vt:lpstr>
      <vt:lpstr>En un municipio C2 promedio, este es el valor del consumo para cada estrato</vt:lpstr>
      <vt:lpstr>Presentación de PowerPoint</vt:lpstr>
      <vt:lpstr>Sigue la tendencia de suscriptores concentrados en estratos 1 y 2</vt:lpstr>
      <vt:lpstr>Aunque los estratos altos no crecen tanto en usuarios, si lo hacen en consumo</vt:lpstr>
      <vt:lpstr>El valor de consumo va de la mano con el total consumido</vt:lpstr>
      <vt:lpstr>En un municipio C3 promedio, este es el valor del consumo para cada estrato</vt:lpstr>
      <vt:lpstr>Presentación de PowerPoint</vt:lpstr>
      <vt:lpstr>El estrato 3 aumenta en suscriptores relativo a los dos primeros</vt:lpstr>
      <vt:lpstr>Aunque los estratos altos no crecen tanto en usuarios, si lo hacen en consumo</vt:lpstr>
      <vt:lpstr>El estrato 3 se aleja del 4, 5 y 6, aunque no se acerca al 1 y 2</vt:lpstr>
      <vt:lpstr>En un municipio C4 promedio, este es el valor del consumo para cada estrato</vt:lpstr>
      <vt:lpstr>Presentación de PowerPoint</vt:lpstr>
      <vt:lpstr>El estrato 3 supera al 1; estratos 4, 5 y 6 aumentan notablemente</vt:lpstr>
      <vt:lpstr>Esos aumentos notables se pueden ver en el total consumido</vt:lpstr>
      <vt:lpstr>El estrato 3 se aleja del 4, 5 y 6, aunque no se acerca al 1 y 2</vt:lpstr>
      <vt:lpstr>En un municipio C5 promedio, este es el valor del consumo para cada estrato</vt:lpstr>
      <vt:lpstr>Los municipios que mas gas facturaron en 2021</vt:lpstr>
      <vt:lpstr>¿Cómo cambian las categorías en 2022?</vt:lpstr>
      <vt:lpstr>Presentación de PowerPoint</vt:lpstr>
      <vt:lpstr>El consumo total retrocedió considerablemente en estratos 1 al 3.</vt:lpstr>
      <vt:lpstr>El valor de consumo retrocedió moderadamente</vt:lpstr>
      <vt:lpstr>Presentación de PowerPoint</vt:lpstr>
      <vt:lpstr>El consumo total retrocedió considerablemente en todos los estratos</vt:lpstr>
      <vt:lpstr>El valor de consumo retrocedió moderadamente y de manera mixta</vt:lpstr>
      <vt:lpstr>Presentación de PowerPoint</vt:lpstr>
      <vt:lpstr>El consumo total retrocedió también en esta categoría</vt:lpstr>
      <vt:lpstr>El valor de consumo retrocedió en estratos 1 al 4 en valores variados</vt:lpstr>
      <vt:lpstr>Presentación de PowerPoint</vt:lpstr>
      <vt:lpstr>El consumo total retrocedió, pero no en todos los estratos</vt:lpstr>
      <vt:lpstr>El valor de consumo aumento ligeramente en los estratos mas poblados</vt:lpstr>
      <vt:lpstr>Presentación de PowerPoint</vt:lpstr>
      <vt:lpstr>El consumo total retrocedió en todos los estratos de los grandes municipios</vt:lpstr>
      <vt:lpstr>Pero el valor de consumo aumenta en todos los estratos</vt:lpstr>
      <vt:lpstr>Placeholder Slide End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Charts Infographics</dc:title>
  <cp:lastModifiedBy>Cuenta Microsoft</cp:lastModifiedBy>
  <cp:revision>532</cp:revision>
  <dcterms:modified xsi:type="dcterms:W3CDTF">2023-08-10T15:49:06Z</dcterms:modified>
</cp:coreProperties>
</file>